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ubik Medium" charset="1" panose="00000600000000000000"/>
      <p:regular r:id="rId10"/>
    </p:embeddedFont>
    <p:embeddedFont>
      <p:font typeface="Rubik Medium Bold" charset="1" panose="00000800000000000000"/>
      <p:regular r:id="rId11"/>
    </p:embeddedFont>
    <p:embeddedFont>
      <p:font typeface="Rubik Medium Italics" charset="1" panose="00000600000000000000"/>
      <p:regular r:id="rId12"/>
    </p:embeddedFont>
    <p:embeddedFont>
      <p:font typeface="Rubik Medium Bold Italics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93210" y="4150609"/>
            <a:ext cx="4066090" cy="4819719"/>
          </a:xfrm>
          <a:custGeom>
            <a:avLst/>
            <a:gdLst/>
            <a:ahLst/>
            <a:cxnLst/>
            <a:rect r="r" b="b" t="t" l="l"/>
            <a:pathLst>
              <a:path h="4819719" w="4066090">
                <a:moveTo>
                  <a:pt x="0" y="0"/>
                </a:moveTo>
                <a:lnTo>
                  <a:pt x="4066090" y="0"/>
                </a:lnTo>
                <a:lnTo>
                  <a:pt x="4066090" y="4819719"/>
                </a:lnTo>
                <a:lnTo>
                  <a:pt x="0" y="481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46163" y="1345356"/>
            <a:ext cx="14195673" cy="2655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13"/>
              </a:lnSpc>
              <a:spcBef>
                <a:spcPct val="0"/>
              </a:spcBef>
            </a:pPr>
            <a:r>
              <a:rPr lang="en-US" sz="7580">
                <a:solidFill>
                  <a:srgbClr val="FED911"/>
                </a:solidFill>
                <a:latin typeface="Rubik Medium Bold"/>
              </a:rPr>
              <a:t>Sports Club and </a:t>
            </a:r>
          </a:p>
          <a:p>
            <a:pPr algn="ctr">
              <a:lnSpc>
                <a:spcPts val="10613"/>
              </a:lnSpc>
              <a:spcBef>
                <a:spcPct val="0"/>
              </a:spcBef>
            </a:pPr>
            <a:r>
              <a:rPr lang="en-US" sz="7580">
                <a:solidFill>
                  <a:srgbClr val="FED911"/>
                </a:solidFill>
                <a:latin typeface="Rubik Medium Bold"/>
              </a:rPr>
              <a:t>Society Committee Elections 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83994" y="6750834"/>
            <a:ext cx="6520011" cy="2507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3"/>
              </a:lnSpc>
              <a:spcBef>
                <a:spcPct val="0"/>
              </a:spcBef>
            </a:pPr>
            <a:r>
              <a:rPr lang="en-US" sz="4680">
                <a:solidFill>
                  <a:srgbClr val="000000"/>
                </a:solidFill>
                <a:latin typeface="Rubik Medium"/>
              </a:rPr>
              <a:t>​</a:t>
            </a:r>
          </a:p>
          <a:p>
            <a:pPr algn="ctr">
              <a:lnSpc>
                <a:spcPts val="6553"/>
              </a:lnSpc>
              <a:spcBef>
                <a:spcPct val="0"/>
              </a:spcBef>
            </a:pPr>
          </a:p>
          <a:p>
            <a:pPr algn="ctr">
              <a:lnSpc>
                <a:spcPts val="6833"/>
              </a:lnSpc>
              <a:spcBef>
                <a:spcPct val="0"/>
              </a:spcBef>
            </a:pPr>
            <a:r>
              <a:rPr lang="en-US" sz="4880">
                <a:solidFill>
                  <a:srgbClr val="000000"/>
                </a:solidFill>
                <a:latin typeface="Rubik Medium"/>
              </a:rPr>
              <a:t>The Community Team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31556" y="2636766"/>
            <a:ext cx="10024887" cy="679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Provide support to all club/society committee members in particular the president e.g. helping to complete risk assessments and booking spaces 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Act as secretary for the club/society and carry out behind the scenes work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Support </a:t>
            </a:r>
            <a:r>
              <a:rPr lang="en-US" sz="2700">
                <a:solidFill>
                  <a:srgbClr val="000000"/>
                </a:solidFill>
                <a:latin typeface="Rubik Medium"/>
              </a:rPr>
              <a:t>the well-being of the club/society members​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Oversee club/society welfare cases, signposting to wellbeing services where appropriate​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Being a representative for all members to anonymously tackle bullying and harassment within the club/society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</a:p>
          <a:p>
            <a:pPr>
              <a:lnSpc>
                <a:spcPts val="3780"/>
              </a:lnSpc>
              <a:spcBef>
                <a:spcPct val="0"/>
              </a:spcBef>
            </a:pPr>
          </a:p>
          <a:p>
            <a:pPr>
              <a:lnSpc>
                <a:spcPts val="37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47889" y="2332146"/>
            <a:ext cx="3428855" cy="6414525"/>
          </a:xfrm>
          <a:custGeom>
            <a:avLst/>
            <a:gdLst/>
            <a:ahLst/>
            <a:cxnLst/>
            <a:rect r="r" b="b" t="t" l="l"/>
            <a:pathLst>
              <a:path h="6414525" w="3428855">
                <a:moveTo>
                  <a:pt x="0" y="0"/>
                </a:moveTo>
                <a:lnTo>
                  <a:pt x="3428855" y="0"/>
                </a:lnTo>
                <a:lnTo>
                  <a:pt x="3428855" y="6414525"/>
                </a:lnTo>
                <a:lnTo>
                  <a:pt x="0" y="6414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79664" y="2332146"/>
            <a:ext cx="2810728" cy="6414525"/>
          </a:xfrm>
          <a:custGeom>
            <a:avLst/>
            <a:gdLst/>
            <a:ahLst/>
            <a:cxnLst/>
            <a:rect r="r" b="b" t="t" l="l"/>
            <a:pathLst>
              <a:path h="6414525" w="2810728">
                <a:moveTo>
                  <a:pt x="0" y="0"/>
                </a:moveTo>
                <a:lnTo>
                  <a:pt x="2810728" y="0"/>
                </a:lnTo>
                <a:lnTo>
                  <a:pt x="2810728" y="6414525"/>
                </a:lnTo>
                <a:lnTo>
                  <a:pt x="0" y="6414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43236" y="1403911"/>
            <a:ext cx="15801529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Friendly ​- Approachable - Active Listener - Proactive - Empathetic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48398" y="434414"/>
            <a:ext cx="6736624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Vice-President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580367"/>
            <a:ext cx="18288000" cy="135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Co</a:t>
            </a:r>
            <a:r>
              <a:rPr lang="en-US" sz="3880">
                <a:solidFill>
                  <a:srgbClr val="000000"/>
                </a:solidFill>
                <a:latin typeface="Rubik Medium Bold"/>
              </a:rPr>
              <a:t>nfident​​ - Approachable - Welcoming​ - Active listener​ - Empathetic - Proactive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47889" y="3529638"/>
            <a:ext cx="11313074" cy="475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2"/>
              </a:lnSpc>
              <a:spcBef>
                <a:spcPct val="0"/>
              </a:spcBef>
            </a:pPr>
            <a:r>
              <a:rPr lang="en-US" sz="3680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630984" indent="-315492" lvl="1">
              <a:lnSpc>
                <a:spcPts val="4091"/>
              </a:lnSpc>
              <a:spcBef>
                <a:spcPct val="0"/>
              </a:spcBef>
              <a:buFont typeface="Arial"/>
              <a:buChar char="•"/>
            </a:pPr>
            <a:r>
              <a:rPr lang="en-US" sz="2922">
                <a:solidFill>
                  <a:srgbClr val="000000"/>
                </a:solidFill>
                <a:latin typeface="Rubik Medium"/>
              </a:rPr>
              <a:t>Responsible for arranging regular and inclusive social events for club/society members​</a:t>
            </a:r>
          </a:p>
          <a:p>
            <a:pPr marL="630984" indent="-315492" lvl="1">
              <a:lnSpc>
                <a:spcPts val="4091"/>
              </a:lnSpc>
              <a:spcBef>
                <a:spcPct val="0"/>
              </a:spcBef>
              <a:buFont typeface="Arial"/>
              <a:buChar char="•"/>
            </a:pPr>
            <a:r>
              <a:rPr lang="en-US" sz="2922">
                <a:solidFill>
                  <a:srgbClr val="000000"/>
                </a:solidFill>
                <a:latin typeface="Rubik Medium"/>
              </a:rPr>
              <a:t>Help freshers/new members to integrate with the club/society on socials and at training sessions </a:t>
            </a:r>
          </a:p>
          <a:p>
            <a:pPr marL="630984" indent="-315492" lvl="1">
              <a:lnSpc>
                <a:spcPts val="4091"/>
              </a:lnSpc>
              <a:spcBef>
                <a:spcPct val="0"/>
              </a:spcBef>
              <a:buFont typeface="Arial"/>
              <a:buChar char="•"/>
            </a:pPr>
            <a:r>
              <a:rPr lang="en-US" sz="2922">
                <a:solidFill>
                  <a:srgbClr val="000000"/>
                </a:solidFill>
                <a:latin typeface="Rubik Medium"/>
              </a:rPr>
              <a:t>Being the main point of contact on all socials​</a:t>
            </a:r>
          </a:p>
          <a:p>
            <a:pPr marL="630984" indent="-315492" lvl="1">
              <a:lnSpc>
                <a:spcPts val="4091"/>
              </a:lnSpc>
              <a:spcBef>
                <a:spcPct val="0"/>
              </a:spcBef>
              <a:buFont typeface="Arial"/>
              <a:buChar char="•"/>
            </a:pPr>
            <a:r>
              <a:rPr lang="en-US" sz="2922">
                <a:solidFill>
                  <a:srgbClr val="000000"/>
                </a:solidFill>
                <a:latin typeface="Rubik Medium"/>
              </a:rPr>
              <a:t>Responsible for the physical welfare of all members on socials​</a:t>
            </a:r>
          </a:p>
          <a:p>
            <a:pPr marL="630984" indent="-315492" lvl="1">
              <a:lnSpc>
                <a:spcPts val="4091"/>
              </a:lnSpc>
              <a:buFont typeface="Arial"/>
              <a:buChar char="•"/>
            </a:pPr>
            <a:r>
              <a:rPr lang="en-US" sz="2922">
                <a:solidFill>
                  <a:srgbClr val="000000"/>
                </a:solidFill>
                <a:latin typeface="Rubik Medium"/>
              </a:rPr>
              <a:t>Report any incidents to the SU that occur at any socials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94107" y="3321657"/>
            <a:ext cx="4965193" cy="5936643"/>
          </a:xfrm>
          <a:custGeom>
            <a:avLst/>
            <a:gdLst/>
            <a:ahLst/>
            <a:cxnLst/>
            <a:rect r="r" b="b" t="t" l="l"/>
            <a:pathLst>
              <a:path h="5936643" w="4965193">
                <a:moveTo>
                  <a:pt x="0" y="0"/>
                </a:moveTo>
                <a:lnTo>
                  <a:pt x="4965193" y="0"/>
                </a:lnTo>
                <a:lnTo>
                  <a:pt x="4965193" y="5936643"/>
                </a:lnTo>
                <a:lnTo>
                  <a:pt x="0" y="5936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71553" y="434414"/>
            <a:ext cx="4944894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Social Sec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41172" y="2909116"/>
            <a:ext cx="9005657" cy="583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u="none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u="none">
                <a:solidFill>
                  <a:srgbClr val="000000"/>
                </a:solidFill>
                <a:latin typeface="Rubik Medium"/>
              </a:rPr>
              <a:t>Organising fun and inclusive events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u="none">
                <a:solidFill>
                  <a:srgbClr val="000000"/>
                </a:solidFill>
                <a:latin typeface="Rubik Medium"/>
              </a:rPr>
              <a:t>Make events accessible to a diverse range of members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u="none">
                <a:solidFill>
                  <a:srgbClr val="000000"/>
                </a:solidFill>
                <a:latin typeface="Rubik Medium"/>
              </a:rPr>
              <a:t>Heavily involved in organising big events e.g.  Welcome Fair​, Varsity, exhibitions, shows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u="none">
                <a:solidFill>
                  <a:srgbClr val="000000"/>
                </a:solidFill>
                <a:latin typeface="Rubik Medium"/>
              </a:rPr>
              <a:t>Working with other sports clubs and societies on collaborative events 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u="none">
                <a:solidFill>
                  <a:srgbClr val="000000"/>
                </a:solidFill>
                <a:latin typeface="Rubik Medium"/>
              </a:rPr>
              <a:t>Keeping SU website up to date with events on the What's On page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u="none">
                <a:solidFill>
                  <a:srgbClr val="000000"/>
                </a:solidFill>
                <a:latin typeface="Rubik Medium"/>
              </a:rPr>
              <a:t>Support with writing grant applications for extra funds from the SU for events (societies only)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40525" y="2393654"/>
            <a:ext cx="3685579" cy="7592016"/>
          </a:xfrm>
          <a:custGeom>
            <a:avLst/>
            <a:gdLst/>
            <a:ahLst/>
            <a:cxnLst/>
            <a:rect r="r" b="b" t="t" l="l"/>
            <a:pathLst>
              <a:path h="7592016" w="3685579">
                <a:moveTo>
                  <a:pt x="0" y="0"/>
                </a:moveTo>
                <a:lnTo>
                  <a:pt x="3685579" y="0"/>
                </a:lnTo>
                <a:lnTo>
                  <a:pt x="3685579" y="7592016"/>
                </a:lnTo>
                <a:lnTo>
                  <a:pt x="0" y="7592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0437" y="2692211"/>
            <a:ext cx="3980735" cy="6994901"/>
          </a:xfrm>
          <a:custGeom>
            <a:avLst/>
            <a:gdLst/>
            <a:ahLst/>
            <a:cxnLst/>
            <a:rect r="r" b="b" t="t" l="l"/>
            <a:pathLst>
              <a:path h="6994901" w="3980735">
                <a:moveTo>
                  <a:pt x="0" y="0"/>
                </a:moveTo>
                <a:lnTo>
                  <a:pt x="3980735" y="0"/>
                </a:lnTo>
                <a:lnTo>
                  <a:pt x="3980735" y="6994902"/>
                </a:lnTo>
                <a:lnTo>
                  <a:pt x="0" y="6994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580367"/>
            <a:ext cx="1828800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 Creative - Proactive -  Organised - Planning - Budgeting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71553" y="434414"/>
            <a:ext cx="4944894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Events Sec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1936" y="3083630"/>
            <a:ext cx="10214511" cy="583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Keep club/society social medias up to date and active e.g. Instagram, Facebook, Twitter​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Keeping your club/society pages on the SU website up to date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Create</a:t>
            </a:r>
            <a:r>
              <a:rPr lang="en-US" sz="2700">
                <a:solidFill>
                  <a:srgbClr val="000000"/>
                </a:solidFill>
                <a:latin typeface="Rubik Medium"/>
              </a:rPr>
              <a:t> engaging content to maximise exposure and external engagement​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Ensure that the content posted is appropriate, stays ‘on brand’ and does not bring your club's/societies reputation into disrepute ​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Answer student messages and sign post them to important information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48262" y="4185020"/>
            <a:ext cx="3911038" cy="5073280"/>
          </a:xfrm>
          <a:custGeom>
            <a:avLst/>
            <a:gdLst/>
            <a:ahLst/>
            <a:cxnLst/>
            <a:rect r="r" b="b" t="t" l="l"/>
            <a:pathLst>
              <a:path h="5073280" w="3911038">
                <a:moveTo>
                  <a:pt x="0" y="0"/>
                </a:moveTo>
                <a:lnTo>
                  <a:pt x="3911038" y="0"/>
                </a:lnTo>
                <a:lnTo>
                  <a:pt x="3911038" y="5073280"/>
                </a:lnTo>
                <a:lnTo>
                  <a:pt x="0" y="5073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14300" y="3159830"/>
            <a:ext cx="2556145" cy="3642175"/>
          </a:xfrm>
          <a:custGeom>
            <a:avLst/>
            <a:gdLst/>
            <a:ahLst/>
            <a:cxnLst/>
            <a:rect r="r" b="b" t="t" l="l"/>
            <a:pathLst>
              <a:path h="3642175" w="2556145">
                <a:moveTo>
                  <a:pt x="0" y="0"/>
                </a:moveTo>
                <a:lnTo>
                  <a:pt x="2556144" y="0"/>
                </a:lnTo>
                <a:lnTo>
                  <a:pt x="2556144" y="3642175"/>
                </a:lnTo>
                <a:lnTo>
                  <a:pt x="0" y="3642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580367"/>
            <a:ext cx="18288000" cy="135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Creative - </a:t>
            </a:r>
            <a:r>
              <a:rPr lang="en-US" sz="3880">
                <a:solidFill>
                  <a:srgbClr val="000000"/>
                </a:solidFill>
                <a:latin typeface="Rubik Medium Bold"/>
              </a:rPr>
              <a:t> Proactive -  Organised - Social Media Savvy - Attention to Detail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71553" y="434414"/>
            <a:ext cx="4944894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Media Sec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52739" y="3009013"/>
            <a:ext cx="6158388" cy="6249287"/>
          </a:xfrm>
          <a:custGeom>
            <a:avLst/>
            <a:gdLst/>
            <a:ahLst/>
            <a:cxnLst/>
            <a:rect r="r" b="b" t="t" l="l"/>
            <a:pathLst>
              <a:path h="6249287" w="6158388">
                <a:moveTo>
                  <a:pt x="0" y="0"/>
                </a:moveTo>
                <a:lnTo>
                  <a:pt x="6158389" y="0"/>
                </a:lnTo>
                <a:lnTo>
                  <a:pt x="6158389" y="6249287"/>
                </a:lnTo>
                <a:lnTo>
                  <a:pt x="0" y="6249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14525" y="3113016"/>
            <a:ext cx="10238214" cy="631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First point of contact for all BUCS/LUSL related enquiries 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Responsible for BUCS Play duties for your team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Ensure that all squad members are have paid membership and are registered on BUCS Play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Keep up to date with BUCS/LUSL rules and regulations 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Make sure teams are selected transparently and fairly 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Ensuring that members are updated on upcoming fixtures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Lead by example on and off the pitch​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Work </a:t>
            </a:r>
            <a:r>
              <a:rPr lang="en-US" sz="2700">
                <a:solidFill>
                  <a:srgbClr val="000000"/>
                </a:solidFill>
                <a:latin typeface="Rubik Medium"/>
              </a:rPr>
              <a:t>with the SU to book/organise training, fixtures and officials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Report any accidents/incidents to the SU immediately, especially if the emergency services have been called 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4381" y="1580367"/>
            <a:ext cx="17843619" cy="135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Co</a:t>
            </a:r>
            <a:r>
              <a:rPr lang="en-US" sz="3880">
                <a:solidFill>
                  <a:srgbClr val="000000"/>
                </a:solidFill>
                <a:latin typeface="Rubik Medium Bold"/>
              </a:rPr>
              <a:t>nfident​​ - Approachable - Welcoming​ - Leader -  Responsible - Organised -Teamwork - Equality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71616" y="434414"/>
            <a:ext cx="11144768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Team Captain/s (Sport Only)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726797"/>
            <a:ext cx="2244462" cy="6531503"/>
          </a:xfrm>
          <a:custGeom>
            <a:avLst/>
            <a:gdLst/>
            <a:ahLst/>
            <a:cxnLst/>
            <a:rect r="r" b="b" t="t" l="l"/>
            <a:pathLst>
              <a:path h="6531503" w="2244462">
                <a:moveTo>
                  <a:pt x="0" y="0"/>
                </a:moveTo>
                <a:lnTo>
                  <a:pt x="2244462" y="0"/>
                </a:lnTo>
                <a:lnTo>
                  <a:pt x="2244462" y="6531503"/>
                </a:lnTo>
                <a:lnTo>
                  <a:pt x="0" y="65315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73162" y="3123876"/>
            <a:ext cx="11504620" cy="698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Maintain a welcoming, diverse and inclusive culture in your club/society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First point of call for students with acsessibility needs or inclusivity questions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Help and prompt your committee and members to use inclusive language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Ensure your club/society is organising events and generating content with a diverse membership in mind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Help organise events for a diverse range of members and accessibility needs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Check risk assessments cover accessibility requirements</a:t>
            </a:r>
          </a:p>
          <a:p>
            <a:pPr marL="561344" indent="-280672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Make sure external organisations and collaborations adhere to your club/society ethos</a:t>
            </a:r>
          </a:p>
          <a:p>
            <a:pPr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Rubik Medium"/>
              </a:rPr>
              <a:t>Signpost students to the SU and University Welfare services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777782" y="2726797"/>
            <a:ext cx="2481518" cy="6407676"/>
          </a:xfrm>
          <a:custGeom>
            <a:avLst/>
            <a:gdLst/>
            <a:ahLst/>
            <a:cxnLst/>
            <a:rect r="r" b="b" t="t" l="l"/>
            <a:pathLst>
              <a:path h="6407676" w="2481518">
                <a:moveTo>
                  <a:pt x="0" y="0"/>
                </a:moveTo>
                <a:lnTo>
                  <a:pt x="2481518" y="0"/>
                </a:lnTo>
                <a:lnTo>
                  <a:pt x="2481518" y="6407677"/>
                </a:lnTo>
                <a:lnTo>
                  <a:pt x="0" y="6407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580367"/>
            <a:ext cx="18288000" cy="135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Approachable - Welcoming​ - Proactive -  Active Listener - Empathetic - Confidential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91134" y="434414"/>
            <a:ext cx="13327407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Inclusivity Officer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7889" y="2777102"/>
            <a:ext cx="2691733" cy="5969569"/>
          </a:xfrm>
          <a:custGeom>
            <a:avLst/>
            <a:gdLst/>
            <a:ahLst/>
            <a:cxnLst/>
            <a:rect r="r" b="b" t="t" l="l"/>
            <a:pathLst>
              <a:path h="5969569" w="2691733">
                <a:moveTo>
                  <a:pt x="0" y="0"/>
                </a:moveTo>
                <a:lnTo>
                  <a:pt x="2691732" y="0"/>
                </a:lnTo>
                <a:lnTo>
                  <a:pt x="2691732" y="5969569"/>
                </a:lnTo>
                <a:lnTo>
                  <a:pt x="0" y="5969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33224" y="3324937"/>
            <a:ext cx="10047012" cy="5950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456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algn="ctr">
              <a:lnSpc>
                <a:spcPts val="3842"/>
              </a:lnSpc>
              <a:spcBef>
                <a:spcPct val="0"/>
              </a:spcBef>
            </a:pPr>
            <a:r>
              <a:rPr lang="en-US" sz="2744">
                <a:solidFill>
                  <a:srgbClr val="000000"/>
                </a:solidFill>
                <a:latin typeface="Rubik Medium Bold"/>
              </a:rPr>
              <a:t>As the SU is a charity, all fundraising must be in collaboration with our Raising and Giving Society.​</a:t>
            </a:r>
          </a:p>
          <a:p>
            <a:pPr>
              <a:lnSpc>
                <a:spcPts val="3842"/>
              </a:lnSpc>
              <a:spcBef>
                <a:spcPct val="0"/>
              </a:spcBef>
            </a:pPr>
          </a:p>
          <a:p>
            <a:pPr marL="592628" indent="-296314" lvl="1">
              <a:lnSpc>
                <a:spcPts val="3842"/>
              </a:lnSpc>
              <a:spcBef>
                <a:spcPct val="0"/>
              </a:spcBef>
              <a:buFont typeface="Arial"/>
              <a:buChar char="•"/>
            </a:pPr>
            <a:r>
              <a:rPr lang="en-US" sz="2744">
                <a:solidFill>
                  <a:srgbClr val="000000"/>
                </a:solidFill>
                <a:latin typeface="Rubik Medium"/>
              </a:rPr>
              <a:t>Organise fun and exciting ways to raise money for your club/society and external charities</a:t>
            </a:r>
          </a:p>
          <a:p>
            <a:pPr marL="592628" indent="-296314" lvl="1">
              <a:lnSpc>
                <a:spcPts val="3842"/>
              </a:lnSpc>
              <a:spcBef>
                <a:spcPct val="0"/>
              </a:spcBef>
              <a:buFont typeface="Arial"/>
              <a:buChar char="•"/>
            </a:pPr>
            <a:r>
              <a:rPr lang="en-US" sz="2744">
                <a:solidFill>
                  <a:srgbClr val="000000"/>
                </a:solidFill>
                <a:latin typeface="Rubik Medium"/>
              </a:rPr>
              <a:t>Be familiar with the 'do's and don't's' of SU fundraising e.g. Charity Law</a:t>
            </a:r>
          </a:p>
          <a:p>
            <a:pPr marL="592628" indent="-296314" lvl="1">
              <a:lnSpc>
                <a:spcPts val="3842"/>
              </a:lnSpc>
              <a:spcBef>
                <a:spcPct val="0"/>
              </a:spcBef>
              <a:buFont typeface="Arial"/>
              <a:buChar char="•"/>
            </a:pPr>
            <a:r>
              <a:rPr lang="en-US" sz="2744">
                <a:solidFill>
                  <a:srgbClr val="000000"/>
                </a:solidFill>
                <a:latin typeface="Rubik Medium"/>
              </a:rPr>
              <a:t>Help raise support for competitions, charities and causes you're passionate about</a:t>
            </a:r>
          </a:p>
          <a:p>
            <a:pPr marL="592628" indent="-296314" lvl="1">
              <a:lnSpc>
                <a:spcPts val="3842"/>
              </a:lnSpc>
              <a:spcBef>
                <a:spcPct val="0"/>
              </a:spcBef>
              <a:buFont typeface="Arial"/>
              <a:buChar char="•"/>
            </a:pPr>
            <a:r>
              <a:rPr lang="en-US" sz="2744">
                <a:solidFill>
                  <a:srgbClr val="000000"/>
                </a:solidFill>
                <a:latin typeface="Rubik Medium"/>
              </a:rPr>
              <a:t>Work closely with your treasurer and the SU</a:t>
            </a:r>
          </a:p>
          <a:p>
            <a:pPr marL="592628" indent="-296314" lvl="1">
              <a:lnSpc>
                <a:spcPts val="3842"/>
              </a:lnSpc>
              <a:buFont typeface="Arial"/>
              <a:buChar char="•"/>
            </a:pPr>
            <a:r>
              <a:rPr lang="en-US" sz="2744">
                <a:solidFill>
                  <a:srgbClr val="000000"/>
                </a:solidFill>
                <a:latin typeface="Rubik Medium"/>
              </a:rPr>
              <a:t>Support with SU wide fundraising campaigns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212656" y="2825630"/>
            <a:ext cx="3046644" cy="5921040"/>
          </a:xfrm>
          <a:custGeom>
            <a:avLst/>
            <a:gdLst/>
            <a:ahLst/>
            <a:cxnLst/>
            <a:rect r="r" b="b" t="t" l="l"/>
            <a:pathLst>
              <a:path h="5921040" w="3046644">
                <a:moveTo>
                  <a:pt x="0" y="0"/>
                </a:moveTo>
                <a:lnTo>
                  <a:pt x="3046644" y="0"/>
                </a:lnTo>
                <a:lnTo>
                  <a:pt x="3046644" y="5921041"/>
                </a:lnTo>
                <a:lnTo>
                  <a:pt x="0" y="59210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580367"/>
            <a:ext cx="18288000" cy="135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Creative - Idea Generator - </a:t>
            </a:r>
            <a:r>
              <a:rPr lang="en-US" sz="3880">
                <a:solidFill>
                  <a:srgbClr val="000000"/>
                </a:solidFill>
                <a:latin typeface="Rubik Medium Bold"/>
              </a:rPr>
              <a:t>Proactive -  Organised - Planning - </a:t>
            </a:r>
          </a:p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Good Causes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11213" y="434414"/>
            <a:ext cx="9101443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RAG or Fundraising Sec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93210" y="4438581"/>
            <a:ext cx="4066090" cy="4819719"/>
          </a:xfrm>
          <a:custGeom>
            <a:avLst/>
            <a:gdLst/>
            <a:ahLst/>
            <a:cxnLst/>
            <a:rect r="r" b="b" t="t" l="l"/>
            <a:pathLst>
              <a:path h="4819719" w="4066090">
                <a:moveTo>
                  <a:pt x="0" y="0"/>
                </a:moveTo>
                <a:lnTo>
                  <a:pt x="4066090" y="0"/>
                </a:lnTo>
                <a:lnTo>
                  <a:pt x="4066090" y="4819719"/>
                </a:lnTo>
                <a:lnTo>
                  <a:pt x="0" y="481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76883" y="1783160"/>
            <a:ext cx="15882417" cy="2655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13"/>
              </a:lnSpc>
              <a:spcBef>
                <a:spcPct val="0"/>
              </a:spcBef>
            </a:pPr>
            <a:r>
              <a:rPr lang="en-US" sz="7580">
                <a:solidFill>
                  <a:srgbClr val="FED911"/>
                </a:solidFill>
                <a:latin typeface="Rubik Medium Bold"/>
              </a:rPr>
              <a:t>If you want to know more and have any questions...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14967" y="5667070"/>
            <a:ext cx="8658622" cy="307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3"/>
              </a:lnSpc>
            </a:pPr>
            <a:r>
              <a:rPr lang="en-US" sz="4380">
                <a:solidFill>
                  <a:srgbClr val="000000"/>
                </a:solidFill>
                <a:latin typeface="Rubik Medium"/>
              </a:rPr>
              <a:t>Contact our Communities Team:</a:t>
            </a:r>
          </a:p>
          <a:p>
            <a:pPr algn="ctr">
              <a:lnSpc>
                <a:spcPts val="6133"/>
              </a:lnSpc>
            </a:pPr>
          </a:p>
          <a:p>
            <a:pPr marL="945835" indent="-472917" lvl="1">
              <a:lnSpc>
                <a:spcPts val="6133"/>
              </a:lnSpc>
              <a:buFont typeface="Arial"/>
              <a:buChar char="•"/>
            </a:pPr>
            <a:r>
              <a:rPr lang="en-US" sz="4380">
                <a:solidFill>
                  <a:srgbClr val="000000"/>
                </a:solidFill>
                <a:latin typeface="Rubik Medium"/>
              </a:rPr>
              <a:t>sports@su.arts.ac.uk</a:t>
            </a:r>
          </a:p>
          <a:p>
            <a:pPr marL="945835" indent="-472917" lvl="1">
              <a:lnSpc>
                <a:spcPts val="6133"/>
              </a:lnSpc>
              <a:buFont typeface="Arial"/>
              <a:buChar char="•"/>
            </a:pPr>
            <a:r>
              <a:rPr lang="en-US" sz="4380">
                <a:solidFill>
                  <a:srgbClr val="000000"/>
                </a:solidFill>
                <a:latin typeface="Rubik Medium"/>
              </a:rPr>
              <a:t>societies@su.arts.ac.uk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46321"/>
            <a:ext cx="6561437" cy="13122874"/>
          </a:xfrm>
          <a:custGeom>
            <a:avLst/>
            <a:gdLst/>
            <a:ahLst/>
            <a:cxnLst/>
            <a:rect r="r" b="b" t="t" l="l"/>
            <a:pathLst>
              <a:path h="13122874" w="6561437">
                <a:moveTo>
                  <a:pt x="0" y="0"/>
                </a:moveTo>
                <a:lnTo>
                  <a:pt x="6561437" y="0"/>
                </a:lnTo>
                <a:lnTo>
                  <a:pt x="6561437" y="13122873"/>
                </a:lnTo>
                <a:lnTo>
                  <a:pt x="0" y="13122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85052" y="1212971"/>
            <a:ext cx="7075347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Important Dates: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86151" y="2700817"/>
            <a:ext cx="10273149" cy="4772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N</a:t>
            </a:r>
            <a:r>
              <a:rPr lang="en-US" sz="3880">
                <a:solidFill>
                  <a:srgbClr val="000000"/>
                </a:solidFill>
                <a:latin typeface="Rubik Medium"/>
              </a:rPr>
              <a:t>omination period for Committee Elections: Wednesday 17th of April, 9am – Wednesday 1st of May, 5pm</a:t>
            </a:r>
          </a:p>
          <a:p>
            <a:pPr algn="ctr">
              <a:lnSpc>
                <a:spcPts val="5433"/>
              </a:lnSpc>
              <a:spcBef>
                <a:spcPct val="0"/>
              </a:spcBef>
            </a:pPr>
          </a:p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Voting period for Committee Elections: Wednesday 8th of May, 9am – Wednesday 15th of May, 5pm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5128" y="1297463"/>
            <a:ext cx="7474727" cy="19121395"/>
          </a:xfrm>
          <a:custGeom>
            <a:avLst/>
            <a:gdLst/>
            <a:ahLst/>
            <a:cxnLst/>
            <a:rect r="r" b="b" t="t" l="l"/>
            <a:pathLst>
              <a:path h="19121395" w="7474727">
                <a:moveTo>
                  <a:pt x="0" y="0"/>
                </a:moveTo>
                <a:lnTo>
                  <a:pt x="7474727" y="0"/>
                </a:lnTo>
                <a:lnTo>
                  <a:pt x="7474727" y="19121395"/>
                </a:lnTo>
                <a:lnTo>
                  <a:pt x="0" y="19121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37075" y="1335231"/>
            <a:ext cx="4944894" cy="3207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 u="none">
                <a:solidFill>
                  <a:srgbClr val="FFFFFF"/>
                </a:solidFill>
                <a:latin typeface="Rubik Medium Bold"/>
              </a:rPr>
              <a:t>What are Committee Elections?​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613667" y="1622500"/>
            <a:ext cx="10073304" cy="693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3"/>
              </a:lnSpc>
              <a:spcBef>
                <a:spcPct val="0"/>
              </a:spcBef>
            </a:pPr>
            <a:r>
              <a:rPr lang="en-US" sz="4380">
                <a:solidFill>
                  <a:srgbClr val="100F0D"/>
                </a:solidFill>
                <a:latin typeface="Rubik Medium"/>
              </a:rPr>
              <a:t>A Committee Election is when a group of current UAL students are elected by their community members to run a sports club/society for the next academic year. ​</a:t>
            </a:r>
          </a:p>
          <a:p>
            <a:pPr algn="ctr">
              <a:lnSpc>
                <a:spcPts val="6133"/>
              </a:lnSpc>
              <a:spcBef>
                <a:spcPct val="0"/>
              </a:spcBef>
            </a:pPr>
          </a:p>
          <a:p>
            <a:pPr algn="ctr">
              <a:lnSpc>
                <a:spcPts val="6133"/>
              </a:lnSpc>
              <a:spcBef>
                <a:spcPct val="0"/>
              </a:spcBef>
            </a:pPr>
            <a:r>
              <a:rPr lang="en-US" sz="4380">
                <a:solidFill>
                  <a:srgbClr val="100F0D"/>
                </a:solidFill>
                <a:latin typeface="Rubik Medium"/>
              </a:rPr>
              <a:t>This means </a:t>
            </a:r>
            <a:r>
              <a:rPr lang="en-US" sz="4380">
                <a:solidFill>
                  <a:srgbClr val="100F0D"/>
                </a:solidFill>
                <a:latin typeface="Rubik Medium Bold"/>
              </a:rPr>
              <a:t>your vote is heard, </a:t>
            </a:r>
            <a:r>
              <a:rPr lang="en-US" sz="4380">
                <a:solidFill>
                  <a:srgbClr val="100F0D"/>
                </a:solidFill>
                <a:latin typeface="Rubik Medium"/>
              </a:rPr>
              <a:t>and </a:t>
            </a:r>
            <a:r>
              <a:rPr lang="en-US" sz="4380">
                <a:solidFill>
                  <a:srgbClr val="100F0D"/>
                </a:solidFill>
                <a:latin typeface="Rubik Medium"/>
              </a:rPr>
              <a:t>everyone has an equal say in who runs your club/society.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4697" y="921593"/>
            <a:ext cx="7906757" cy="8330874"/>
          </a:xfrm>
          <a:custGeom>
            <a:avLst/>
            <a:gdLst/>
            <a:ahLst/>
            <a:cxnLst/>
            <a:rect r="r" b="b" t="t" l="l"/>
            <a:pathLst>
              <a:path h="8330874" w="7906757">
                <a:moveTo>
                  <a:pt x="0" y="0"/>
                </a:moveTo>
                <a:lnTo>
                  <a:pt x="7906757" y="0"/>
                </a:lnTo>
                <a:lnTo>
                  <a:pt x="7906757" y="8330875"/>
                </a:lnTo>
                <a:lnTo>
                  <a:pt x="0" y="8330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4772" y="4306764"/>
            <a:ext cx="4944894" cy="21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E04975"/>
                </a:solidFill>
                <a:latin typeface="Rubik Medium Bold"/>
              </a:rPr>
              <a:t>The Role of a Committee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49166" y="2303036"/>
            <a:ext cx="9950566" cy="719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Be the leading voice of your community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Learn how to</a:t>
            </a:r>
            <a:r>
              <a:rPr lang="en-US" sz="3399">
                <a:solidFill>
                  <a:srgbClr val="000000"/>
                </a:solidFill>
                <a:latin typeface="Rubik Medium Bold"/>
              </a:rPr>
              <a:t> plan fun events, classes, talks, training sessions, matches etc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Ensure your community stays safe and welcoming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Communicate with the SU and your members on activities and events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Recruit new members during Welcome Week and the rest of the academic year​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Keep an inventory of equipment for its security and good maintenance​</a:t>
            </a:r>
          </a:p>
          <a:p>
            <a:pPr>
              <a:lnSpc>
                <a:spcPts val="475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11727" y="1028700"/>
            <a:ext cx="6927827" cy="8229600"/>
          </a:xfrm>
          <a:custGeom>
            <a:avLst/>
            <a:gdLst/>
            <a:ahLst/>
            <a:cxnLst/>
            <a:rect r="r" b="b" t="t" l="l"/>
            <a:pathLst>
              <a:path h="8229600" w="6927827">
                <a:moveTo>
                  <a:pt x="0" y="0"/>
                </a:moveTo>
                <a:lnTo>
                  <a:pt x="6927827" y="0"/>
                </a:lnTo>
                <a:lnTo>
                  <a:pt x="69278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35552" y="3896741"/>
            <a:ext cx="6445655" cy="213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2"/>
              </a:lnSpc>
              <a:spcBef>
                <a:spcPct val="0"/>
              </a:spcBef>
            </a:pPr>
            <a:r>
              <a:rPr lang="en-US" sz="6080">
                <a:solidFill>
                  <a:srgbClr val="E04975"/>
                </a:solidFill>
                <a:latin typeface="Rubik Medium Bold"/>
              </a:rPr>
              <a:t>Why Be On Commitee?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901061" y="2378108"/>
            <a:ext cx="7738146" cy="608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"/>
              </a:rPr>
              <a:t>It's FUN​!!!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"/>
              </a:rPr>
              <a:t>Grow your employability skills - teamwork, leadership, planning, budgeting, marketing, organisation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"/>
              </a:rPr>
              <a:t>Make friends and build your network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"/>
              </a:rPr>
              <a:t>Gain volunteer experience​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"/>
              </a:rPr>
              <a:t>Learn about new career pathways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071" y="1261576"/>
            <a:ext cx="5589971" cy="7763849"/>
          </a:xfrm>
          <a:custGeom>
            <a:avLst/>
            <a:gdLst/>
            <a:ahLst/>
            <a:cxnLst/>
            <a:rect r="r" b="b" t="t" l="l"/>
            <a:pathLst>
              <a:path h="7763849" w="5589971">
                <a:moveTo>
                  <a:pt x="0" y="0"/>
                </a:moveTo>
                <a:lnTo>
                  <a:pt x="5589971" y="0"/>
                </a:lnTo>
                <a:lnTo>
                  <a:pt x="5589971" y="7763848"/>
                </a:lnTo>
                <a:lnTo>
                  <a:pt x="0" y="7763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581147">
            <a:off x="1853604" y="6007136"/>
            <a:ext cx="4944894" cy="21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0">
                <a:solidFill>
                  <a:srgbClr val="FFFFFF"/>
                </a:solidFill>
                <a:latin typeface="Rubik Medium Bold"/>
              </a:rPr>
              <a:t>Commitee</a:t>
            </a:r>
          </a:p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FFFFF"/>
                </a:solidFill>
                <a:latin typeface="Rubik Medium Bold"/>
              </a:rPr>
              <a:t>Structure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60042" y="1308134"/>
            <a:ext cx="10920952" cy="7944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7"/>
              </a:lnSpc>
            </a:pPr>
            <a:r>
              <a:rPr lang="en-US" sz="4083">
                <a:solidFill>
                  <a:srgbClr val="000000"/>
                </a:solidFill>
                <a:latin typeface="Rubik Medium"/>
              </a:rPr>
              <a:t>The structure of a committee varies across different clubs and societies, but as a minimum, </a:t>
            </a:r>
            <a:r>
              <a:rPr lang="en-US" sz="4083">
                <a:solidFill>
                  <a:srgbClr val="000000"/>
                </a:solidFill>
                <a:latin typeface="Rubik Medium Bold"/>
              </a:rPr>
              <a:t>the mandatory roles are President and Treasurer.</a:t>
            </a:r>
            <a:r>
              <a:rPr lang="en-US" sz="4083">
                <a:solidFill>
                  <a:srgbClr val="000000"/>
                </a:solidFill>
                <a:latin typeface="Rubik Medium"/>
              </a:rPr>
              <a:t> ​</a:t>
            </a:r>
          </a:p>
          <a:p>
            <a:pPr algn="ctr">
              <a:lnSpc>
                <a:spcPts val="5717"/>
              </a:lnSpc>
              <a:spcBef>
                <a:spcPct val="0"/>
              </a:spcBef>
            </a:pPr>
          </a:p>
          <a:p>
            <a:pPr algn="ctr">
              <a:lnSpc>
                <a:spcPts val="5717"/>
              </a:lnSpc>
              <a:spcBef>
                <a:spcPct val="0"/>
              </a:spcBef>
            </a:pPr>
            <a:r>
              <a:rPr lang="en-US" sz="4083">
                <a:solidFill>
                  <a:srgbClr val="000000"/>
                </a:solidFill>
                <a:latin typeface="Rubik Medium"/>
              </a:rPr>
              <a:t>Having a committee ensures that the roles and responsiblities of running a club/society do not fall on one person, but are split between a group of students, making it</a:t>
            </a:r>
            <a:r>
              <a:rPr lang="en-US" sz="4083">
                <a:solidFill>
                  <a:srgbClr val="000000"/>
                </a:solidFill>
                <a:latin typeface="Rubik Medium Bold"/>
              </a:rPr>
              <a:t> easier and more managable to run a club/society.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572613"/>
            <a:ext cx="7489067" cy="6032103"/>
          </a:xfrm>
          <a:custGeom>
            <a:avLst/>
            <a:gdLst/>
            <a:ahLst/>
            <a:cxnLst/>
            <a:rect r="r" b="b" t="t" l="l"/>
            <a:pathLst>
              <a:path h="6032103" w="7489067">
                <a:moveTo>
                  <a:pt x="0" y="0"/>
                </a:moveTo>
                <a:lnTo>
                  <a:pt x="7489067" y="0"/>
                </a:lnTo>
                <a:lnTo>
                  <a:pt x="7489067" y="6032103"/>
                </a:lnTo>
                <a:lnTo>
                  <a:pt x="0" y="6032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00787" y="895350"/>
            <a:ext cx="4944894" cy="21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Committee Structure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940516" y="1335434"/>
            <a:ext cx="9318784" cy="3035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3"/>
              </a:lnSpc>
              <a:spcBef>
                <a:spcPct val="0"/>
              </a:spcBef>
            </a:pPr>
            <a:r>
              <a:rPr lang="en-US" sz="3480">
                <a:solidFill>
                  <a:srgbClr val="000000"/>
                </a:solidFill>
                <a:latin typeface="Rubik Medium"/>
              </a:rPr>
              <a:t>In addition to President and Treasurer, other committee positions can be allocated according to need. Below are some suggested and the most common additional committee positions:​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54412" y="4620382"/>
            <a:ext cx="9123390" cy="486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Vice President​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Social Sec/s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Media Sec​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Events Sec​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Team Captain/s​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Inclusivity Officer​</a:t>
            </a:r>
          </a:p>
          <a:p>
            <a:pPr marL="751530" indent="-375765" lvl="1">
              <a:lnSpc>
                <a:spcPts val="4873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ubik Medium Bold"/>
              </a:rPr>
              <a:t>Fundraising or RAG (Raising and Giving) Sec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7132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2791" y="2469048"/>
            <a:ext cx="3130066" cy="6376060"/>
          </a:xfrm>
          <a:custGeom>
            <a:avLst/>
            <a:gdLst/>
            <a:ahLst/>
            <a:cxnLst/>
            <a:rect r="r" b="b" t="t" l="l"/>
            <a:pathLst>
              <a:path h="6376060" w="3130066">
                <a:moveTo>
                  <a:pt x="0" y="0"/>
                </a:moveTo>
                <a:lnTo>
                  <a:pt x="3130066" y="0"/>
                </a:lnTo>
                <a:lnTo>
                  <a:pt x="3130066" y="6376060"/>
                </a:lnTo>
                <a:lnTo>
                  <a:pt x="0" y="637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85253" y="2469048"/>
            <a:ext cx="3582186" cy="6376060"/>
          </a:xfrm>
          <a:custGeom>
            <a:avLst/>
            <a:gdLst/>
            <a:ahLst/>
            <a:cxnLst/>
            <a:rect r="r" b="b" t="t" l="l"/>
            <a:pathLst>
              <a:path h="6376060" w="3582186">
                <a:moveTo>
                  <a:pt x="0" y="0"/>
                </a:moveTo>
                <a:lnTo>
                  <a:pt x="3582186" y="0"/>
                </a:lnTo>
                <a:lnTo>
                  <a:pt x="3582186" y="6376060"/>
                </a:lnTo>
                <a:lnTo>
                  <a:pt x="0" y="6376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1553" y="434414"/>
            <a:ext cx="4944894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President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88857" y="1403911"/>
            <a:ext cx="14350350" cy="204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Organised​ - Friendly ​- Approachable - Leader - Teamwork - Ideas Genarator - Proactive - Delegate</a:t>
            </a:r>
          </a:p>
          <a:p>
            <a:pPr algn="ctr">
              <a:lnSpc>
                <a:spcPts val="5433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689429" y="3129349"/>
            <a:ext cx="10980251" cy="631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Overseeing the direction, engagement and development of the club​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Work with the SU to oversee activities and events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Responsible for the running of the committee and the leader of the club, providing support, guidance and advice 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Ensuring committee works together as a team and supports each other e.g. with finance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Ensuring that all club good practice guidelines, codes of practices, risk assessments are followed (Constitution and Code of Conduct)​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Ensuring that all accidents/incidents are reported as appropriate to the SU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6D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79129" y="1403911"/>
            <a:ext cx="14129742" cy="273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Organised​ - Assisting Leadership - Upskilling in Finance - ​</a:t>
            </a:r>
          </a:p>
          <a:p>
            <a:pPr algn="ctr">
              <a:lnSpc>
                <a:spcPts val="5433"/>
              </a:lnSpc>
            </a:pPr>
            <a:r>
              <a:rPr lang="en-US" sz="3880">
                <a:solidFill>
                  <a:srgbClr val="000000"/>
                </a:solidFill>
                <a:latin typeface="Rubik Medium Bold"/>
              </a:rPr>
              <a:t>Budgeting - Responsible - Planning</a:t>
            </a:r>
          </a:p>
          <a:p>
            <a:pPr algn="ctr">
              <a:lnSpc>
                <a:spcPts val="5433"/>
              </a:lnSpc>
            </a:pPr>
          </a:p>
          <a:p>
            <a:pPr algn="ctr">
              <a:lnSpc>
                <a:spcPts val="543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918229" y="3162235"/>
            <a:ext cx="10451542" cy="631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Rubik Medium"/>
              </a:rPr>
              <a:t>Roles and Responsibilities:​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Carefully managing finances to ensure that membership fees are spent to benefit club/society members​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Reviewing, and signing off on payment request forms and invoices related to club/society activity​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Completing SU grant applications and keeping the rest of the committee up to date about the club/society finances​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Keeping track of income and expenditure through budget trackers 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Ensuring your club/society is financially sustainable and does not go into debt ​</a:t>
            </a:r>
          </a:p>
          <a:p>
            <a:pPr marL="582933" indent="-291467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Ensure all membership fees are collected​</a:t>
            </a:r>
          </a:p>
          <a:p>
            <a:pPr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 Medium"/>
              </a:rPr>
              <a:t>Help organise sponsorship for your club​/society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369771" y="3711973"/>
            <a:ext cx="3431276" cy="4308680"/>
          </a:xfrm>
          <a:custGeom>
            <a:avLst/>
            <a:gdLst/>
            <a:ahLst/>
            <a:cxnLst/>
            <a:rect r="r" b="b" t="t" l="l"/>
            <a:pathLst>
              <a:path h="4308680" w="3431276">
                <a:moveTo>
                  <a:pt x="0" y="0"/>
                </a:moveTo>
                <a:lnTo>
                  <a:pt x="3431276" y="0"/>
                </a:lnTo>
                <a:lnTo>
                  <a:pt x="3431276" y="4308680"/>
                </a:lnTo>
                <a:lnTo>
                  <a:pt x="0" y="430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0774" y="3991944"/>
            <a:ext cx="3691763" cy="4028709"/>
          </a:xfrm>
          <a:custGeom>
            <a:avLst/>
            <a:gdLst/>
            <a:ahLst/>
            <a:cxnLst/>
            <a:rect r="r" b="b" t="t" l="l"/>
            <a:pathLst>
              <a:path h="4028709" w="3691763">
                <a:moveTo>
                  <a:pt x="0" y="0"/>
                </a:moveTo>
                <a:lnTo>
                  <a:pt x="3691763" y="0"/>
                </a:lnTo>
                <a:lnTo>
                  <a:pt x="3691763" y="4028709"/>
                </a:lnTo>
                <a:lnTo>
                  <a:pt x="0" y="4028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71553" y="434414"/>
            <a:ext cx="4944894" cy="105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ED911"/>
                </a:solidFill>
                <a:latin typeface="Rubik Medium Bold"/>
              </a:rPr>
              <a:t>Treasurer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178683" y="9408051"/>
            <a:ext cx="2921050" cy="67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3880">
                <a:solidFill>
                  <a:srgbClr val="000000"/>
                </a:solidFill>
                <a:latin typeface="Rubik Medium"/>
              </a:rPr>
              <a:t>arts-su.com​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5707" y="8746671"/>
            <a:ext cx="1444364" cy="1360300"/>
          </a:xfrm>
          <a:custGeom>
            <a:avLst/>
            <a:gdLst/>
            <a:ahLst/>
            <a:cxnLst/>
            <a:rect r="r" b="b" t="t" l="l"/>
            <a:pathLst>
              <a:path h="1360300" w="1444364">
                <a:moveTo>
                  <a:pt x="0" y="0"/>
                </a:moveTo>
                <a:lnTo>
                  <a:pt x="1444364" y="0"/>
                </a:lnTo>
                <a:lnTo>
                  <a:pt x="1444364" y="1360300"/>
                </a:lnTo>
                <a:lnTo>
                  <a:pt x="0" y="1360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DAE7y9v_Y1g</dc:identifier>
  <dcterms:modified xsi:type="dcterms:W3CDTF">2011-08-01T06:04:30Z</dcterms:modified>
  <cp:revision>1</cp:revision>
  <dc:title>Sports Club and Society Committee Elections ​</dc:title>
</cp:coreProperties>
</file>