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56" r:id="rId5"/>
    <p:sldId id="284" r:id="rId6"/>
    <p:sldId id="285" r:id="rId7"/>
    <p:sldId id="286" r:id="rId8"/>
    <p:sldId id="288" r:id="rId9"/>
    <p:sldId id="262" r:id="rId10"/>
    <p:sldId id="287" r:id="rId11"/>
    <p:sldId id="292" r:id="rId12"/>
    <p:sldId id="313" r:id="rId13"/>
    <p:sldId id="291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14" r:id="rId23"/>
    <p:sldId id="301" r:id="rId24"/>
    <p:sldId id="302" r:id="rId25"/>
    <p:sldId id="303" r:id="rId26"/>
    <p:sldId id="274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27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AC4AEBE3-A5C5-2A40-91CA-A6637AE0C032}">
          <p14:sldIdLst>
            <p14:sldId id="256"/>
          </p14:sldIdLst>
        </p14:section>
        <p14:section name="Introduction" id="{DFEBDC0D-F471-7B49-9371-3548D14883BE}">
          <p14:sldIdLst>
            <p14:sldId id="284"/>
            <p14:sldId id="285"/>
          </p14:sldIdLst>
        </p14:section>
        <p14:section name="How to create engaging content for your members" id="{9244917C-2452-084F-8B62-0EBF280FE7E3}">
          <p14:sldIdLst>
            <p14:sldId id="286"/>
            <p14:sldId id="288"/>
          </p14:sldIdLst>
        </p14:section>
        <p14:section name="The importance of branding" id="{5B3143DB-C7B6-764F-A4AC-A74D349CB73C}">
          <p14:sldIdLst>
            <p14:sldId id="262"/>
            <p14:sldId id="287"/>
            <p14:sldId id="292"/>
            <p14:sldId id="313"/>
            <p14:sldId id="291"/>
            <p14:sldId id="293"/>
          </p14:sldIdLst>
        </p14:section>
        <p14:section name="Using social media" id="{AABBDDF3-9693-E641-A412-96AF12842B8B}">
          <p14:sldIdLst>
            <p14:sldId id="294"/>
            <p14:sldId id="295"/>
            <p14:sldId id="296"/>
            <p14:sldId id="297"/>
            <p14:sldId id="298"/>
            <p14:sldId id="299"/>
          </p14:sldIdLst>
        </p14:section>
        <p14:section name="Communication methods" id="{44CCFCFB-7F46-B745-9AA3-024C2FDE4A7D}">
          <p14:sldIdLst>
            <p14:sldId id="300"/>
            <p14:sldId id="314"/>
            <p14:sldId id="301"/>
            <p14:sldId id="302"/>
          </p14:sldIdLst>
        </p14:section>
        <p14:section name="Quiz" id="{EDFC7464-D2C8-DC4C-81E7-69E5ADAE0D45}">
          <p14:sldIdLst>
            <p14:sldId id="303"/>
            <p14:sldId id="274"/>
            <p14:sldId id="306"/>
            <p14:sldId id="307"/>
            <p14:sldId id="308"/>
            <p14:sldId id="309"/>
            <p14:sldId id="310"/>
            <p14:sldId id="311"/>
            <p14:sldId id="312"/>
          </p14:sldIdLst>
        </p14:section>
        <p14:section name="Thank you" id="{14837C38-068F-9E45-9E90-20B6D0F7DD20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911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F53E0-83C5-4FF8-0078-74D808BF33B5}" v="93" dt="2020-06-22T13:59:05.265"/>
    <p1510:client id="{22E08194-57A8-A7BF-2363-2B89D5C08244}" v="101" dt="2021-06-18T12:56:01.464"/>
    <p1510:client id="{236FE8FF-17DA-2E64-8DE8-469CFDB5D771}" v="56" dt="2022-04-07T10:20:13.401"/>
    <p1510:client id="{2AE3C6AF-0A00-3861-141B-427302017AC8}" v="4" dt="2023-09-05T09:11:54.361"/>
    <p1510:client id="{45BE7009-C6D3-14B2-50FF-E88139A6E931}" v="415" dt="2021-12-16T13:01:34.935"/>
    <p1510:client id="{45EB50AD-6FB2-B715-0640-A50790481DBD}" v="93" dt="2020-08-26T09:20:09.647"/>
    <p1510:client id="{6A93C2D0-36F9-7ECC-BDED-E56220F93506}" v="30" dt="2020-09-04T17:25:28.775"/>
    <p1510:client id="{8860F165-39FB-3B22-3418-AFDF8C71E125}" v="1163" dt="2020-09-04T17:20:59.735"/>
    <p1510:client id="{8E37C58D-7571-F4A7-BF3A-71DE1D2997B2}" v="352" dt="2021-06-29T10:56:20.900"/>
    <p1510:client id="{911F2E3A-C808-667E-6055-C820A7150D88}" v="1" dt="2020-10-08T11:00:41.672"/>
    <p1510:client id="{A524D233-84A3-71CC-E605-68CF88C1CEC7}" v="2" dt="2021-02-26T14:58:34.116"/>
    <p1510:client id="{B314466C-9270-60D8-FD53-12107DF673A7}" v="22" dt="2021-03-02T16:26:07.315"/>
    <p1510:client id="{BC7CBCA5-36D3-1161-1952-EC3848EE402E}" v="399" dt="2020-10-06T13:19:20.079"/>
    <p1510:client id="{F0427E7C-4BA7-109E-6670-E14690C7DA39}" v="70" dt="2022-09-14T09:17:04.852"/>
    <p1510:client id="{FFC5A1D8-4D33-EC23-70CD-228E968C4D30}" v="53" dt="2023-03-07T12:31:36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52"/>
  </p:normalViewPr>
  <p:slideViewPr>
    <p:cSldViewPr snapToGrid="0">
      <p:cViewPr>
        <p:scale>
          <a:sx n="57" d="100"/>
          <a:sy n="57" d="100"/>
        </p:scale>
        <p:origin x="2656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7ECB5-F7E6-45FA-8578-A0896677EA64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04520-C65F-4FEA-BEDB-7A4297897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4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48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883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87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991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91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784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841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758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556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186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2012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018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928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052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262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759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961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7925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5668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511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3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40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45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Leave this slide undecorated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2817B-1D5A-5340-B6AB-46B6119248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79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71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87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40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003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DD01-3AEC-495B-A476-4C4718B67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C96A6-3CEC-4B8F-86F9-E7EBACB33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9129-1D91-4E3E-BDC0-7F02B2AE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2805-1C3A-4D92-922B-6032C25C68F1}" type="datetime1">
              <a:rPr lang="en-US" smtClean="0"/>
              <a:t>9/5/23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F8910-47BF-4705-A85B-18072B0A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516AC-FFC7-494E-A459-10051A51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4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3E77-844A-48DD-BF89-5FF30211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DF77B-5373-4040-A1A4-918421F5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C467-D52D-42DF-9D71-34D42347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7C3D-17AE-463F-8AA8-05F6E752A879}" type="datetime1">
              <a:rPr lang="en-US" smtClean="0"/>
              <a:t>9/5/23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6548A-E885-4228-BD57-C571BBF7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C5E61-CF59-4439-9F45-C57ED095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8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B402D-D07F-49FF-8FF1-7D80B551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43CD1-9B6E-4882-BCFE-2E1A56CFE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6E9FD-A7B6-41F8-8C2C-F75FA029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02DC-2EF1-4496-BE10-03C7B537D993}" type="datetime1">
              <a:rPr lang="en-US" smtClean="0"/>
              <a:t>9/5/23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1C7F-1686-4F89-A5B7-D2CFEC21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B3DEC-2173-4864-A2CA-AC8EB9ED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9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519F-38AF-4FE1-BC99-E17D46A9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8AD4-3FBA-4E76-B0E5-9189908CB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2E043-FD95-45B1-9048-1876CFDD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711-FE95-4EF0-9F94-E60DE8339D0E}" type="datetime1">
              <a:rPr lang="en-US" smtClean="0"/>
              <a:t>9/5/23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52B9-71F1-4F85-BB24-098B839D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DD7E-020C-4D67-92A7-AC672D9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2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A016-62E0-41E7-B875-16709805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ECEA6-19FB-4FA2-8687-9EDA7821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20E24-887B-42C8-9C9F-644545D0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7D8A-CD5B-4FC0-94D7-E465C5D74FFC}" type="datetime1">
              <a:rPr lang="en-US" smtClean="0"/>
              <a:t>9/5/23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99C4-DE23-4031-AFCF-F9431B5E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A0E0F-4A86-46B7-98BE-11AD5A69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2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0B12-8435-4660-B083-D85FE903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543D-2440-4A93-A46B-9773B161C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E8126-E9DE-49B7-ACC2-97B1F0BE9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B6F7-D9DA-45E4-AB59-A86F6922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13F-E6A2-43B7-95B2-184D462E4286}" type="datetime1">
              <a:rPr lang="en-US" smtClean="0"/>
              <a:t>9/5/23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5D59-63B4-45E5-A914-1C350337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99C3C-3D6D-4F88-A900-0F905C9E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68AB-570F-4897-9536-0B0FBCE9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041D5-67ED-4FBD-AEB5-4CBC583BE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10E82-A8B6-42D1-B548-44BCEB6BF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91605-3607-4601-8F4B-A503A2E40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9E3130-0077-4B70-8138-CBD3ECF2F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33B8C-38FC-4C7C-8756-994EEAAA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B2F2-FD9E-4A6C-9AC3-4FDDB62D80CF}" type="datetime1">
              <a:rPr lang="en-US" smtClean="0"/>
              <a:t>9/5/23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65498-25B7-4579-BF51-8D3177B1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584ED-2417-4D05-A0D6-7FC53BDA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BDC5-8391-4500-975A-D749743C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6E245-5C9B-478F-896E-9BFABCE6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7854-33DC-4B0B-B23A-D092D9DBBE94}" type="datetime1">
              <a:rPr lang="en-US" smtClean="0"/>
              <a:t>9/5/23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813EF-5FEF-43A0-B150-064E6586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23BBB-2989-4D5A-BC49-7C9E2955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2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E3B9E-0E9A-4FD6-83B3-E093DCE9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630-20C6-419B-9FA0-2D6B2AC061EA}" type="datetime1">
              <a:rPr lang="en-US" smtClean="0"/>
              <a:t>9/5/23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9BE69-A9A4-4440-962E-5C813AB9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52153-144E-4E5F-AC31-3924E925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032C-7B1B-43AA-B9C0-6BA0EB4A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3B25-DDEE-4031-93A5-60DA60190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4F145-8CE1-4D13-94F4-1EC75AEBF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B7231-009C-46AA-B8AC-2FED0CC3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6A1E-2DEA-4A90-A15C-8B9E02C6DC6F}" type="datetime1">
              <a:rPr lang="en-US" smtClean="0"/>
              <a:t>9/5/23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231A7-CD1F-42A3-9CCC-9DD38C18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D1DE3-082A-4C64-9E0F-FCE0CDE4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1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58D2-30A3-4061-A58B-2E5DB2115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4E624-FFD1-445F-A1CC-5E0AAEC88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65FED-69D0-4089-9465-8D969D003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E2E1A-C95D-48F7-A171-1CA27513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3AC-6A2E-4E1B-9B04-1D5117A88056}" type="datetime1">
              <a:rPr lang="en-US" smtClean="0"/>
              <a:t>9/5/23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4A990-EC07-4C8A-850E-394118CC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6D6D1-3A90-4B5E-A79C-BCCCC660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1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F956F-7156-40B4-B53F-49A56B07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32F7F-654A-44B2-AAA1-851517F8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84149-E970-4417-9813-43DD4911B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343B-8893-4C3A-9876-7E0CC1C27E85}" type="datetime1">
              <a:rPr lang="en-US" smtClean="0"/>
              <a:t>9/5/23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70519-0F10-4B39-8DDE-DCFBFC2E0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0BA8-7374-4694-8860-BE8D6CC81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4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4815-8D52-4C25-8B00-31274AC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1452" y="6397431"/>
            <a:ext cx="27664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32945C-1793-4856-AE3F-71D7DF8903D6}" type="datetime1">
              <a:rPr lang="en-US" sz="1050" smtClean="0"/>
              <a:t>9/5/23</a:t>
            </a:fld>
            <a:endParaRPr lang="en-GB" sz="10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176-AD4F-4998-8ED5-6BE7F948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4515" y="6397431"/>
            <a:ext cx="7299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AF09DE-C241-4D93-84BB-BCCDC8E96924}" type="slidenum">
              <a:rPr lang="en-GB" sz="1050"/>
              <a:pPr>
                <a:spcAft>
                  <a:spcPts val="600"/>
                </a:spcAft>
              </a:pPr>
              <a:t>1</a:t>
            </a:fld>
            <a:endParaRPr lang="en-GB" sz="1050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4911CB-E01F-420F-927C-9564600EF8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120" y="592304"/>
            <a:ext cx="1656086" cy="1561684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7E5769E-41EE-44C3-B384-3BD13FDBD3C8}"/>
              </a:ext>
            </a:extLst>
          </p:cNvPr>
          <p:cNvSpPr>
            <a:spLocks noGrp="1"/>
          </p:cNvSpPr>
          <p:nvPr/>
        </p:nvSpPr>
        <p:spPr>
          <a:xfrm>
            <a:off x="895739" y="1269255"/>
            <a:ext cx="6178829" cy="30389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5400" b="0" i="0" u="none" strike="noStrike" dirty="0">
                <a:solidFill>
                  <a:schemeClr val="bg1"/>
                </a:solidFill>
                <a:effectLst/>
                <a:latin typeface="Rubik Medium" pitchFamily="2" charset="-79"/>
              </a:rPr>
              <a:t>Communications, Social Media, and Branding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Rubik Medium" pitchFamily="2" charset="-79"/>
                <a:cs typeface="Rubik Medium" pitchFamily="2" charset="-79"/>
              </a:rPr>
              <a:t>​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B4D89AF-7518-4F31-A3A6-C21EDA9E6BA1}"/>
              </a:ext>
            </a:extLst>
          </p:cNvPr>
          <p:cNvSpPr>
            <a:spLocks noGrp="1"/>
          </p:cNvSpPr>
          <p:nvPr/>
        </p:nvSpPr>
        <p:spPr>
          <a:xfrm>
            <a:off x="1118215" y="4578114"/>
            <a:ext cx="5956353" cy="12472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solidFill>
                  <a:srgbClr val="FFFFFF"/>
                </a:solidFill>
                <a:ea typeface="Roboto"/>
                <a:cs typeface="Roboto"/>
              </a:rPr>
              <a:t>Communications and Marketing Team, Arts Students’ Union</a:t>
            </a:r>
          </a:p>
        </p:txBody>
      </p:sp>
    </p:spTree>
    <p:extLst>
      <p:ext uri="{BB962C8B-B14F-4D97-AF65-F5344CB8AC3E}">
        <p14:creationId xmlns:p14="http://schemas.microsoft.com/office/powerpoint/2010/main" val="405713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248608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Branding ideas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Colour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palette: stick to around 3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colours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Look for palette generators online that reflect your group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Fonts: stick to 2 fonts – an emphasis/heading font (usually a serif) and a body text font (usually a sans serif)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Every group is unique – embrace that in your work, presence, and branding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Aim: for your group and brand to be instantly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recognisable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19439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609" y="2654352"/>
            <a:ext cx="4629539" cy="11892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4400" dirty="0">
                <a:latin typeface="Baskerville" panose="02020502070401020303" pitchFamily="18" charset="0"/>
                <a:ea typeface="Baskerville" panose="02020502070401020303" pitchFamily="18" charset="0"/>
                <a:cs typeface="+mn-lt"/>
              </a:rPr>
              <a:t>This is an example of a serif font</a:t>
            </a:r>
            <a:endParaRPr lang="en-GB" sz="4400" dirty="0">
              <a:latin typeface="Baskerville" panose="02020502070401020303" pitchFamily="18" charset="0"/>
              <a:ea typeface="Baskerville" panose="02020502070401020303" pitchFamily="18" charset="0"/>
              <a:cs typeface="Roboto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CAD009-D54D-E722-78F7-32C88B51207B}"/>
              </a:ext>
            </a:extLst>
          </p:cNvPr>
          <p:cNvSpPr txBox="1"/>
          <p:nvPr/>
        </p:nvSpPr>
        <p:spPr>
          <a:xfrm>
            <a:off x="3051110" y="3248999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Times-Roman"/>
              </a:rPr>
              <a:t> </a:t>
            </a:r>
            <a:endParaRPr lang="en-US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C7C5EF9-3BB2-FBEA-0172-C69072D4E807}"/>
              </a:ext>
            </a:extLst>
          </p:cNvPr>
          <p:cNvSpPr txBox="1">
            <a:spLocks/>
          </p:cNvSpPr>
          <p:nvPr/>
        </p:nvSpPr>
        <p:spPr>
          <a:xfrm>
            <a:off x="6819853" y="2249036"/>
            <a:ext cx="4629539" cy="1999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400" dirty="0">
                <a:latin typeface="Futura Medium" panose="020B0602020204020303" pitchFamily="34" charset="-79"/>
                <a:ea typeface="+mn-lt"/>
                <a:cs typeface="Futura Medium" panose="020B0602020204020303" pitchFamily="34" charset="-79"/>
              </a:rPr>
              <a:t>This is an example of a sans-serif font</a:t>
            </a:r>
            <a:endParaRPr lang="en-GB" sz="4400" dirty="0">
              <a:latin typeface="Futura Medium" panose="020B0602020204020303" pitchFamily="34" charset="-79"/>
              <a:ea typeface="Roboto"/>
              <a:cs typeface="Futura Medium" panose="020B0602020204020303" pitchFamily="34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4146E7-172B-0BAE-92F0-782B73D88A13}"/>
              </a:ext>
            </a:extLst>
          </p:cNvPr>
          <p:cNvSpPr txBox="1"/>
          <p:nvPr/>
        </p:nvSpPr>
        <p:spPr>
          <a:xfrm>
            <a:off x="1436914" y="1736411"/>
            <a:ext cx="184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serif is the dashes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F67C609-5A87-3716-0AA2-850444F955DD}"/>
              </a:ext>
            </a:extLst>
          </p:cNvPr>
          <p:cNvSpPr/>
          <p:nvPr/>
        </p:nvSpPr>
        <p:spPr>
          <a:xfrm>
            <a:off x="710197" y="2622404"/>
            <a:ext cx="258446" cy="266070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540"/>
                      <a:gd name="connsiteY0" fmla="*/ 176270 h 352540"/>
                      <a:gd name="connsiteX1" fmla="*/ 176270 w 352540"/>
                      <a:gd name="connsiteY1" fmla="*/ 0 h 352540"/>
                      <a:gd name="connsiteX2" fmla="*/ 352540 w 352540"/>
                      <a:gd name="connsiteY2" fmla="*/ 176270 h 352540"/>
                      <a:gd name="connsiteX3" fmla="*/ 176270 w 352540"/>
                      <a:gd name="connsiteY3" fmla="*/ 352540 h 352540"/>
                      <a:gd name="connsiteX4" fmla="*/ 0 w 352540"/>
                      <a:gd name="connsiteY4" fmla="*/ 176270 h 3525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2540" h="352540" extrusionOk="0">
                        <a:moveTo>
                          <a:pt x="0" y="176270"/>
                        </a:moveTo>
                        <a:cubicBezTo>
                          <a:pt x="-23665" y="64322"/>
                          <a:pt x="63325" y="5853"/>
                          <a:pt x="176270" y="0"/>
                        </a:cubicBezTo>
                        <a:cubicBezTo>
                          <a:pt x="288874" y="3211"/>
                          <a:pt x="349066" y="79029"/>
                          <a:pt x="352540" y="176270"/>
                        </a:cubicBezTo>
                        <a:cubicBezTo>
                          <a:pt x="338396" y="287433"/>
                          <a:pt x="268481" y="380950"/>
                          <a:pt x="176270" y="352540"/>
                        </a:cubicBezTo>
                        <a:cubicBezTo>
                          <a:pt x="63280" y="343984"/>
                          <a:pt x="14879" y="280730"/>
                          <a:pt x="0" y="17627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E2041E-8A71-52FF-B647-C3F4AEF27CF6}"/>
              </a:ext>
            </a:extLst>
          </p:cNvPr>
          <p:cNvCxnSpPr>
            <a:stCxn id="15" idx="7"/>
            <a:endCxn id="13" idx="1"/>
          </p:cNvCxnSpPr>
          <p:nvPr/>
        </p:nvCxnSpPr>
        <p:spPr>
          <a:xfrm flipV="1">
            <a:off x="930794" y="2059577"/>
            <a:ext cx="506120" cy="60179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21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248608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Using social media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Can be terrifying but is a great way to reach out to new/existing ‘customers’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Not the most important part of your group – but it can be helpful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Will often be the way students hear about you, especially if they aren’t able to attend Welcome activities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298192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730233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How to use it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Share updates on meetings, events, and other activities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Showcase your members so they can share it and use it in future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Adapt what you’re doing based on what your group is all about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Be creative with your content to show members you’re genuine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551911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730233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Accessibility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Accessibility is vital to all of your social media activity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Adding alt-text (alternative text) to your posts is a great way to include people using screen readers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When sharing video, include accurate captions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Share updates and news with plenty of time wherever possible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468558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730233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Using features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Different apps have different features which can be useful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Instagram: Guides – a great way to compile information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Twitter (X): threads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TikTok: image slideshows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Look for new features when they arrive and see if you can use them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371383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730233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Planning and scheduling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 can use scheduling sites to do this for you, or write up a plan together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Planning and scheduling content gives you a clearer view of what’s coming up and how your feed will look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 also helps you to focus on more important things and set some boundaries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902139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730233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Setting boundaries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Boundaries are important everywhere, but especially on social media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 main role as a committee member is not to manage a social media page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Set boundaries for who posts, when content is posted,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etc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This keeps up consistency but also helps you to take a break, focus on other things, and protect your mental health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102998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6" y="963877"/>
            <a:ext cx="4023360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Ways to</a:t>
            </a:r>
            <a:b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</a:br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communicate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Think about what content you like and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where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you enjoy it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Video is popular, but don’t feel pressured to create them – this depends on how your group works and if you have a genuine passion for video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 can create a mailing list, a group on Instagram, Messenger,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Whatsapp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start a YouTube channel, or think of your own ideas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892320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6" y="963877"/>
            <a:ext cx="4023360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Arts SU’s website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When we promote your group to students, we link them to your society/sports club page on the Arts SU website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This is where students will come to find out more information about you and get their membership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Make sure you keep it updated with accurate, interesting information!</a:t>
            </a:r>
            <a:endParaRPr lang="en-US" b="0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4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Hi!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Orion (She/They) – Comms &amp; Marketing Coordinator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Class of 2021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Aries-Taurus Cusp, Eurovision fan, sports club and society supporter!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51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5" y="963877"/>
            <a:ext cx="4023361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Why you should</a:t>
            </a:r>
            <a:b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</a:br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communicate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You can share meeting and event details easily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You can give your members a space to come together and form a community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You can adapt between online and in-person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You can make your group unique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You can make being a committee member more fun!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674066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6" y="963877"/>
            <a:ext cx="3341918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Questions?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815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6" y="963877"/>
            <a:ext cx="3341918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It’s quiz time!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298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02DBE2-022A-1328-AA9D-BA1CB9178C1E}"/>
              </a:ext>
            </a:extLst>
          </p:cNvPr>
          <p:cNvSpPr/>
          <p:nvPr/>
        </p:nvSpPr>
        <p:spPr>
          <a:xfrm>
            <a:off x="321564" y="319088"/>
            <a:ext cx="11548872" cy="621887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Q.1: When creating engaging content, what is your aim?</a:t>
            </a:r>
            <a:r>
              <a:rPr lang="en-US" b="0" i="0" dirty="0">
                <a:solidFill>
                  <a:schemeClr val="accent1"/>
                </a:solidFill>
                <a:effectLst/>
                <a:latin typeface="Rubik Medium" pitchFamily="2" charset="-79"/>
                <a:cs typeface="Rubik Medium" pitchFamily="2" charset="-79"/>
              </a:rPr>
              <a:t>​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Boundaries are important everywhere, but especially on social media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 main role as a committee member is not to manage a social media page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Set boundaries for who posts, when content is posted,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etc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This keeps up consistency but also helps you to take a break, focus on other things, and protect your mental health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911153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02DBE2-022A-1328-AA9D-BA1CB9178C1E}"/>
              </a:ext>
            </a:extLst>
          </p:cNvPr>
          <p:cNvSpPr/>
          <p:nvPr/>
        </p:nvSpPr>
        <p:spPr>
          <a:xfrm>
            <a:off x="321564" y="319088"/>
            <a:ext cx="11548872" cy="621887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Q.2: How did I define branding?</a:t>
            </a:r>
            <a:r>
              <a:rPr lang="en-US" b="0" i="0" dirty="0">
                <a:solidFill>
                  <a:schemeClr val="accent1"/>
                </a:solidFill>
                <a:effectLst/>
                <a:latin typeface="Rubik Medium" pitchFamily="2" charset="-79"/>
                <a:cs typeface="Rubik Medium" pitchFamily="2" charset="-79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Another word for a big, prominent company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 consistent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colour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palette, font selection, and image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 way to let a social network know they should verify your account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 unimportant aspect for societies and sports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59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02DBE2-022A-1328-AA9D-BA1CB9178C1E}"/>
              </a:ext>
            </a:extLst>
          </p:cNvPr>
          <p:cNvSpPr/>
          <p:nvPr/>
        </p:nvSpPr>
        <p:spPr>
          <a:xfrm>
            <a:off x="321564" y="319088"/>
            <a:ext cx="11548872" cy="621887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Q.3: What might happen if you don’t create branding?</a:t>
            </a:r>
            <a:r>
              <a:rPr lang="en-US" b="0" i="0" dirty="0">
                <a:solidFill>
                  <a:schemeClr val="accent1"/>
                </a:solidFill>
                <a:effectLst/>
                <a:latin typeface="Rubik Medium" pitchFamily="2" charset="-79"/>
                <a:cs typeface="Rubik Medium" pitchFamily="2" charset="-79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Your followers might think no one puts effort into the account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Your feed will look inconsistent and messy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You’ll hate running the account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All of the above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127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02DBE2-022A-1328-AA9D-BA1CB9178C1E}"/>
              </a:ext>
            </a:extLst>
          </p:cNvPr>
          <p:cNvSpPr/>
          <p:nvPr/>
        </p:nvSpPr>
        <p:spPr>
          <a:xfrm>
            <a:off x="321564" y="319088"/>
            <a:ext cx="11548872" cy="621887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Q.4: Whose branding is this?</a:t>
            </a:r>
            <a:r>
              <a:rPr lang="en-US" b="0" i="0" dirty="0">
                <a:solidFill>
                  <a:schemeClr val="accent1"/>
                </a:solidFill>
                <a:effectLst/>
                <a:latin typeface="Rubik Medium" pitchFamily="2" charset="-79"/>
                <a:cs typeface="Rubik Medium" pitchFamily="2" charset="-79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 algn="l" rtl="0" fontAlgn="base"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Arts SU</a:t>
            </a: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23DD0A-6525-4286-EE18-2985C9A3D2B0}"/>
              </a:ext>
            </a:extLst>
          </p:cNvPr>
          <p:cNvGrpSpPr/>
          <p:nvPr/>
        </p:nvGrpSpPr>
        <p:grpSpPr>
          <a:xfrm>
            <a:off x="6096000" y="1717839"/>
            <a:ext cx="3804744" cy="3808248"/>
            <a:chOff x="7535918" y="1471448"/>
            <a:chExt cx="3804744" cy="380824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30476F7-A199-F922-D2F0-27AE06908F14}"/>
                </a:ext>
              </a:extLst>
            </p:cNvPr>
            <p:cNvSpPr/>
            <p:nvPr/>
          </p:nvSpPr>
          <p:spPr>
            <a:xfrm>
              <a:off x="7535918" y="1471448"/>
              <a:ext cx="3804744" cy="38082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FB02E0D-8CBB-8C5A-98D2-6D3D60AFF61C}"/>
                </a:ext>
              </a:extLst>
            </p:cNvPr>
            <p:cNvGrpSpPr/>
            <p:nvPr/>
          </p:nvGrpSpPr>
          <p:grpSpPr>
            <a:xfrm>
              <a:off x="10310648" y="2133600"/>
              <a:ext cx="725214" cy="2443656"/>
              <a:chOff x="10310648" y="2133600"/>
              <a:chExt cx="725214" cy="2443656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D05C7E1-1BD6-C5BB-A5DD-B466DCD07FAA}"/>
                  </a:ext>
                </a:extLst>
              </p:cNvPr>
              <p:cNvSpPr/>
              <p:nvPr/>
            </p:nvSpPr>
            <p:spPr>
              <a:xfrm>
                <a:off x="10310648" y="2133600"/>
                <a:ext cx="725214" cy="7252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77EBE46-1C4A-C8FB-1C6E-E2C9AADEA769}"/>
                  </a:ext>
                </a:extLst>
              </p:cNvPr>
              <p:cNvSpPr/>
              <p:nvPr/>
            </p:nvSpPr>
            <p:spPr>
              <a:xfrm>
                <a:off x="10310648" y="3852042"/>
                <a:ext cx="725214" cy="7252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6847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02DBE2-022A-1328-AA9D-BA1CB9178C1E}"/>
              </a:ext>
            </a:extLst>
          </p:cNvPr>
          <p:cNvSpPr/>
          <p:nvPr/>
        </p:nvSpPr>
        <p:spPr>
          <a:xfrm>
            <a:off x="321564" y="319088"/>
            <a:ext cx="11548872" cy="621887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dirty="0">
                <a:solidFill>
                  <a:schemeClr val="accent1"/>
                </a:solidFill>
                <a:effectLst/>
                <a:latin typeface="Futura Medium" panose="020B0602020204020303" pitchFamily="34" charset="-79"/>
              </a:rPr>
              <a:t>Q.5: What type of font is this?</a:t>
            </a:r>
            <a:r>
              <a:rPr lang="en-US" b="0" i="0" dirty="0">
                <a:solidFill>
                  <a:schemeClr val="accent1"/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Serif</a:t>
            </a: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Sans-serif</a:t>
            </a:r>
            <a:endParaRPr lang="en-US" b="0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49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02DBE2-022A-1328-AA9D-BA1CB9178C1E}"/>
              </a:ext>
            </a:extLst>
          </p:cNvPr>
          <p:cNvSpPr/>
          <p:nvPr/>
        </p:nvSpPr>
        <p:spPr>
          <a:xfrm>
            <a:off x="321564" y="319088"/>
            <a:ext cx="11548872" cy="621887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Q.7: Which of these is not a good way to use your social media?</a:t>
            </a:r>
            <a:r>
              <a:rPr lang="en-US" b="0" i="0" dirty="0">
                <a:solidFill>
                  <a:schemeClr val="accent1"/>
                </a:solidFill>
                <a:effectLst/>
                <a:latin typeface="Rubik Medium" pitchFamily="2" charset="-79"/>
                <a:cs typeface="Rubik Medium" pitchFamily="2" charset="-79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Updating your members about meetings and other developments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Showcasing your members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Being creative and sharing unique content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Spamming your members with irrelevant content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451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02DBE2-022A-1328-AA9D-BA1CB9178C1E}"/>
              </a:ext>
            </a:extLst>
          </p:cNvPr>
          <p:cNvSpPr/>
          <p:nvPr/>
        </p:nvSpPr>
        <p:spPr>
          <a:xfrm>
            <a:off x="321564" y="319088"/>
            <a:ext cx="11548872" cy="621887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Q.8: What is alt-text?</a:t>
            </a:r>
            <a:r>
              <a:rPr lang="en-US" b="0" i="0" dirty="0">
                <a:solidFill>
                  <a:schemeClr val="accent1"/>
                </a:solidFill>
                <a:effectLst/>
                <a:latin typeface="Rubik Medium" pitchFamily="2" charset="-79"/>
                <a:cs typeface="Rubik Medium" pitchFamily="2" charset="-79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Alternative text: written image descriptions for those who can’t see them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Altered text: edits and updates in the description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Altogether text: copy written as a group on Google Docs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Altercation text: the text on a form you need to fill out if a fight happens in your group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8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730239" cy="493024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The presentation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How you can engage your members using social media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Inclusivity and accessibility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The importance of creating a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recognisable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 brand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Imagery, tone, creativity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Using social media and communication methods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Your questions – leave them in the chat box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145704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02DBE2-022A-1328-AA9D-BA1CB9178C1E}"/>
              </a:ext>
            </a:extLst>
          </p:cNvPr>
          <p:cNvSpPr/>
          <p:nvPr/>
        </p:nvSpPr>
        <p:spPr>
          <a:xfrm>
            <a:off x="321564" y="319088"/>
            <a:ext cx="11548872" cy="621887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Q.9: What are Instagram Guides?</a:t>
            </a:r>
            <a:r>
              <a:rPr lang="en-US" b="0" i="0" dirty="0">
                <a:solidFill>
                  <a:schemeClr val="accent1"/>
                </a:solidFill>
                <a:effectLst/>
                <a:latin typeface="Rubik Medium" pitchFamily="2" charset="-79"/>
                <a:cs typeface="Rubik Medium" pitchFamily="2" charset="-79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Members of the Girl-Guide Association who patrol social media for trolls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Tutorials on Instagram for new users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A way of compiling posts on certain topics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The official Guide Dogs Instagram page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35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02FF3-CD4A-4CFA-814C-EF948180F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215" y="1269255"/>
            <a:ext cx="5956353" cy="3038947"/>
          </a:xfrm>
        </p:spPr>
        <p:txBody>
          <a:bodyPr>
            <a:normAutofit/>
          </a:bodyPr>
          <a:lstStyle/>
          <a:p>
            <a:pPr algn="r"/>
            <a:r>
              <a:rPr lang="en-GB" sz="5400" dirty="0">
                <a:solidFill>
                  <a:srgbClr val="FFFFFF"/>
                </a:solidFill>
              </a:rPr>
              <a:t>Thank you!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4815-8D52-4C25-8B00-31274AC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1452" y="6397431"/>
            <a:ext cx="27664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32945C-1793-4856-AE3F-71D7DF8903D6}" type="datetime1">
              <a:rPr lang="en-US" sz="1050" smtClean="0"/>
              <a:t>9/5/23</a:t>
            </a:fld>
            <a:endParaRPr lang="en-GB" sz="10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176-AD4F-4998-8ED5-6BE7F948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4515" y="6397431"/>
            <a:ext cx="7299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AF09DE-C241-4D93-84BB-BCCDC8E96924}" type="slidenum">
              <a:rPr lang="en-GB" sz="1050"/>
              <a:pPr>
                <a:spcAft>
                  <a:spcPts val="600"/>
                </a:spcAft>
              </a:pPr>
              <a:t>31</a:t>
            </a:fld>
            <a:endParaRPr lang="en-GB" sz="1050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4911CB-E01F-420F-927C-9564600EF8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560" y="643104"/>
            <a:ext cx="1656086" cy="156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5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730241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</a:rPr>
              <a:t>Creating engaging </a:t>
            </a:r>
            <a:br>
              <a:rPr lang="en-US" b="0" i="0" u="none" strike="noStrike" dirty="0">
                <a:solidFill>
                  <a:schemeClr val="accent1"/>
                </a:solidFill>
                <a:effectLst/>
              </a:rPr>
            </a:br>
            <a:r>
              <a:rPr lang="en-US" b="0" i="0" u="none" strike="noStrike" dirty="0">
                <a:solidFill>
                  <a:schemeClr val="accent1"/>
                </a:solidFill>
                <a:effectLst/>
              </a:rPr>
              <a:t>content for your </a:t>
            </a:r>
            <a:br>
              <a:rPr lang="en-US" b="0" i="0" u="none" strike="noStrike" dirty="0">
                <a:solidFill>
                  <a:schemeClr val="accent1"/>
                </a:solidFill>
                <a:effectLst/>
              </a:rPr>
            </a:br>
            <a:r>
              <a:rPr lang="en-US" b="0" i="0" u="none" strike="noStrike" dirty="0">
                <a:solidFill>
                  <a:schemeClr val="accent1"/>
                </a:solidFill>
                <a:effectLst/>
              </a:rPr>
              <a:t>members</a:t>
            </a:r>
            <a:r>
              <a:rPr lang="en-US" b="0" i="0" dirty="0">
                <a:solidFill>
                  <a:schemeClr val="accent1"/>
                </a:solidFill>
                <a:effectLst/>
                <a:cs typeface="Rubik Light" pitchFamily="2" charset="-79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Listen to your members and what they’re engaging with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Don’t be afraid to use your initiative and try new things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Think about the content you enjoy engaging with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 aim is to be genuine and get your message across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Don’t spend time preoccupied with your follower count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2156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248608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The most important thing</a:t>
            </a:r>
            <a:r>
              <a:rPr lang="en-US" b="0" i="0" dirty="0">
                <a:solidFill>
                  <a:schemeClr val="accent1"/>
                </a:solidFill>
                <a:effectLst/>
                <a:latin typeface="Rubik Medium" pitchFamily="2" charset="-79"/>
                <a:cs typeface="Rubik Medium" pitchFamily="2" charset="-79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fontAlgn="base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If there was only one way to successfully create engaging content, I wouldn’t be here giving this presentation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05403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B216651-15CF-784B-A17D-EAA2C438A42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7A4DE-8242-7F49-90C0-C372C72C0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importance of branding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22E92-68CD-474F-B606-5E45F6907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mic Sans MS" panose="030F0902030302020204" pitchFamily="66" charset="0"/>
              </a:rPr>
              <a:t>What is branding? </a:t>
            </a:r>
            <a:r>
              <a:rPr lang="en-US" dirty="0"/>
              <a:t>– a consistent </a:t>
            </a:r>
            <a:r>
              <a:rPr lang="en-US" dirty="0" err="1"/>
              <a:t>colour</a:t>
            </a:r>
            <a:r>
              <a:rPr lang="en-US" dirty="0"/>
              <a:t> palette, font selection, and general ‘image’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46974C-F610-D443-9894-896F3DB95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057" y="3580961"/>
            <a:ext cx="3317435" cy="247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0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248608" cy="493024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As you can see…</a:t>
            </a:r>
            <a:r>
              <a:rPr lang="en-US" b="0" i="0" dirty="0">
                <a:solidFill>
                  <a:schemeClr val="accent1"/>
                </a:solidFill>
                <a:effectLst/>
                <a:latin typeface="Rubik Medium" pitchFamily="2" charset="-79"/>
                <a:cs typeface="Rubik Medium" pitchFamily="2" charset="-79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Without branding, your feed will look inconsistent and messy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Your followers won’t think anyone is putting effort in to running your account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If your content is boring and uninspiring your followers won’t seek it out – and you’ll hate running the account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94448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1" name="Picture 10" descr="A pink advertisement with yellow and blue text&#10;&#10;Description automatically generated">
            <a:extLst>
              <a:ext uri="{FF2B5EF4-FFF2-40B4-BE49-F238E27FC236}">
                <a16:creationId xmlns:a16="http://schemas.microsoft.com/office/drawing/2014/main" id="{C347EE29-ACBB-9ACC-50B6-FC8CEA2EF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400" y="1469400"/>
            <a:ext cx="3799200" cy="38112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897BC2A7-E2B7-CC36-0C94-2E5EAEDF759F}"/>
              </a:ext>
            </a:extLst>
          </p:cNvPr>
          <p:cNvGrpSpPr/>
          <p:nvPr/>
        </p:nvGrpSpPr>
        <p:grpSpPr>
          <a:xfrm>
            <a:off x="7535918" y="1471448"/>
            <a:ext cx="3804744" cy="3808248"/>
            <a:chOff x="7535918" y="1471448"/>
            <a:chExt cx="3804744" cy="380824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24E139A-C6DC-56CA-774E-48359AB26538}"/>
                </a:ext>
              </a:extLst>
            </p:cNvPr>
            <p:cNvSpPr/>
            <p:nvPr/>
          </p:nvSpPr>
          <p:spPr>
            <a:xfrm>
              <a:off x="7535918" y="1471448"/>
              <a:ext cx="3804744" cy="38082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7A99FCF-3A43-AB2D-5756-FB7217F6C904}"/>
                </a:ext>
              </a:extLst>
            </p:cNvPr>
            <p:cNvGrpSpPr/>
            <p:nvPr/>
          </p:nvGrpSpPr>
          <p:grpSpPr>
            <a:xfrm>
              <a:off x="10310648" y="2133600"/>
              <a:ext cx="725214" cy="2443656"/>
              <a:chOff x="10310648" y="2133600"/>
              <a:chExt cx="725214" cy="2443656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C28D7FF-85CC-6FA2-AC50-2C9301007205}"/>
                  </a:ext>
                </a:extLst>
              </p:cNvPr>
              <p:cNvSpPr/>
              <p:nvPr/>
            </p:nvSpPr>
            <p:spPr>
              <a:xfrm>
                <a:off x="10310648" y="2133600"/>
                <a:ext cx="725214" cy="7252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F128563-AC23-9561-2EF3-71FE809AC812}"/>
                  </a:ext>
                </a:extLst>
              </p:cNvPr>
              <p:cNvSpPr/>
              <p:nvPr/>
            </p:nvSpPr>
            <p:spPr>
              <a:xfrm>
                <a:off x="10310648" y="3852042"/>
                <a:ext cx="725214" cy="7252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61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DEE02E-79EF-15C7-B782-717B66CF3650}"/>
              </a:ext>
            </a:extLst>
          </p:cNvPr>
          <p:cNvSpPr/>
          <p:nvPr/>
        </p:nvSpPr>
        <p:spPr>
          <a:xfrm>
            <a:off x="321564" y="319088"/>
            <a:ext cx="11548872" cy="621887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F72141-2CFF-788A-D21F-C948BD457DF5}"/>
              </a:ext>
            </a:extLst>
          </p:cNvPr>
          <p:cNvSpPr/>
          <p:nvPr/>
        </p:nvSpPr>
        <p:spPr>
          <a:xfrm>
            <a:off x="4482936" y="2752583"/>
            <a:ext cx="3055916" cy="13537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3E5AE2-D570-3D21-0405-554386225BB6}"/>
              </a:ext>
            </a:extLst>
          </p:cNvPr>
          <p:cNvSpPr/>
          <p:nvPr/>
        </p:nvSpPr>
        <p:spPr>
          <a:xfrm>
            <a:off x="1898073" y="2751630"/>
            <a:ext cx="2755075" cy="1353787"/>
          </a:xfrm>
          <a:prstGeom prst="rect">
            <a:avLst/>
          </a:prstGeom>
          <a:solidFill>
            <a:srgbClr val="FED91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A51BAA-B510-5B8D-AFBC-9F5690C7BABB}"/>
              </a:ext>
            </a:extLst>
          </p:cNvPr>
          <p:cNvSpPr/>
          <p:nvPr/>
        </p:nvSpPr>
        <p:spPr>
          <a:xfrm>
            <a:off x="7538852" y="2751630"/>
            <a:ext cx="2755075" cy="13537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6533671-2BCD-6AC5-C5DC-495127A11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dirty="0">
                <a:solidFill>
                  <a:schemeClr val="accent1"/>
                </a:solidFill>
                <a:effectLst/>
                <a:latin typeface="Rubik Medium" pitchFamily="2" charset="-79"/>
              </a:rPr>
              <a:t>Arts SU Communities Team branding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199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04874"/>
      </a:accent1>
      <a:accent2>
        <a:srgbClr val="98C21D"/>
      </a:accent2>
      <a:accent3>
        <a:srgbClr val="1480C3"/>
      </a:accent3>
      <a:accent4>
        <a:srgbClr val="F088B6"/>
      </a:accent4>
      <a:accent5>
        <a:srgbClr val="000000"/>
      </a:accent5>
      <a:accent6>
        <a:srgbClr val="514A8F"/>
      </a:accent6>
      <a:hlink>
        <a:srgbClr val="000000"/>
      </a:hlink>
      <a:folHlink>
        <a:srgbClr val="000000"/>
      </a:folHlink>
    </a:clrScheme>
    <a:fontScheme name="Arts SU">
      <a:majorFont>
        <a:latin typeface="Rubik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868d550-27f1-4c60-a1ee-ab1a83835a4b">
      <UserInfo>
        <DisplayName>Clara Kane-White</DisplayName>
        <AccountId>60</AccountId>
        <AccountType/>
      </UserInfo>
      <UserInfo>
        <DisplayName>Elaoise Benson</DisplayName>
        <AccountId>2343</AccountId>
        <AccountType/>
      </UserInfo>
      <UserInfo>
        <DisplayName>Natasha Reissner</DisplayName>
        <AccountId>2125</AccountId>
        <AccountType/>
      </UserInfo>
    </SharedWithUsers>
    <lcf76f155ced4ddcb4097134ff3c332f xmlns="a1d2f017-d76f-4319-947b-dca892c47033">
      <Terms xmlns="http://schemas.microsoft.com/office/infopath/2007/PartnerControls"/>
    </lcf76f155ced4ddcb4097134ff3c332f>
    <TaxCatchAll xmlns="f868d550-27f1-4c60-a1ee-ab1a83835a4b" xsi:nil="true"/>
    <AccessibleBy xmlns="a1d2f017-d76f-4319-947b-dca892c47033">
      <UserInfo>
        <DisplayName/>
        <AccountId xsi:nil="true"/>
        <AccountType/>
      </UserInfo>
    </Accessible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B5F19188AF64F9555809682CD9A7D" ma:contentTypeVersion="19" ma:contentTypeDescription="Create a new document." ma:contentTypeScope="" ma:versionID="9aab31261f0ac0c130d89b8c420a016f">
  <xsd:schema xmlns:xsd="http://www.w3.org/2001/XMLSchema" xmlns:xs="http://www.w3.org/2001/XMLSchema" xmlns:p="http://schemas.microsoft.com/office/2006/metadata/properties" xmlns:ns2="f868d550-27f1-4c60-a1ee-ab1a83835a4b" xmlns:ns3="a1d2f017-d76f-4319-947b-dca892c47033" targetNamespace="http://schemas.microsoft.com/office/2006/metadata/properties" ma:root="true" ma:fieldsID="43dd6684fab36445d5fa4b88692e438f" ns2:_="" ns3:_="">
    <xsd:import namespace="f868d550-27f1-4c60-a1ee-ab1a83835a4b"/>
    <xsd:import namespace="a1d2f017-d76f-4319-947b-dca892c470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Accessible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8d550-27f1-4c60-a1ee-ab1a8383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9e6c943-ef38-4792-a1d7-f64982fb23ef}" ma:internalName="TaxCatchAll" ma:showField="CatchAllData" ma:web="f868d550-27f1-4c60-a1ee-ab1a83835a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2f017-d76f-4319-947b-dca892c47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177f9-52a5-4023-b952-3a64f72ac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AccessibleBy" ma:index="24" nillable="true" ma:displayName="Accessible By" ma:format="Dropdown" ma:list="UserInfo" ma:SharePointGroup="0" ma:internalName="Accessible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DCCAFD-5AA1-4E36-A846-0FB741B4BF7A}">
  <ds:schemaRefs>
    <ds:schemaRef ds:uri="f868d550-27f1-4c60-a1ee-ab1a83835a4b"/>
    <ds:schemaRef ds:uri="http://schemas.microsoft.com/office/2006/metadata/properties"/>
    <ds:schemaRef ds:uri="http://schemas.microsoft.com/office/infopath/2007/PartnerControls"/>
    <ds:schemaRef ds:uri="a1d2f017-d76f-4319-947b-dca892c47033"/>
  </ds:schemaRefs>
</ds:datastoreItem>
</file>

<file path=customXml/itemProps2.xml><?xml version="1.0" encoding="utf-8"?>
<ds:datastoreItem xmlns:ds="http://schemas.openxmlformats.org/officeDocument/2006/customXml" ds:itemID="{896193B1-9B61-41BA-9306-768B48DE82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0C8653-3E47-4C76-8279-FD9764B2F6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68d550-27f1-4c60-a1ee-ab1a83835a4b"/>
    <ds:schemaRef ds:uri="a1d2f017-d76f-4319-947b-dca892c470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1281</Words>
  <Application>Microsoft Macintosh PowerPoint</Application>
  <PresentationFormat>Widescreen</PresentationFormat>
  <Paragraphs>198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Baskerville</vt:lpstr>
      <vt:lpstr>Calibri</vt:lpstr>
      <vt:lpstr>Comic Sans MS</vt:lpstr>
      <vt:lpstr>FUTURA MEDIUM</vt:lpstr>
      <vt:lpstr>FUTURA MEDIUM</vt:lpstr>
      <vt:lpstr>Roboto</vt:lpstr>
      <vt:lpstr>Rubik Medium</vt:lpstr>
      <vt:lpstr>Times-Roman</vt:lpstr>
      <vt:lpstr>Office Theme</vt:lpstr>
      <vt:lpstr>PowerPoint Presentation</vt:lpstr>
      <vt:lpstr>Hi!</vt:lpstr>
      <vt:lpstr>The presentation</vt:lpstr>
      <vt:lpstr>Creating engaging  content for your  members​</vt:lpstr>
      <vt:lpstr>The most important thing​</vt:lpstr>
      <vt:lpstr>The importance of branding</vt:lpstr>
      <vt:lpstr>As you can see…​</vt:lpstr>
      <vt:lpstr>PowerPoint Presentation</vt:lpstr>
      <vt:lpstr>Arts SU Communities Team branding</vt:lpstr>
      <vt:lpstr>Branding ideas</vt:lpstr>
      <vt:lpstr>PowerPoint Presentation</vt:lpstr>
      <vt:lpstr>Using social media</vt:lpstr>
      <vt:lpstr>How to use it</vt:lpstr>
      <vt:lpstr>Accessibility</vt:lpstr>
      <vt:lpstr>Using features</vt:lpstr>
      <vt:lpstr>Planning and scheduling</vt:lpstr>
      <vt:lpstr>Setting boundaries</vt:lpstr>
      <vt:lpstr>Ways to communicate</vt:lpstr>
      <vt:lpstr>Arts SU’s website</vt:lpstr>
      <vt:lpstr>Why you should communicate</vt:lpstr>
      <vt:lpstr>Questions?</vt:lpstr>
      <vt:lpstr>It’s quiz time!</vt:lpstr>
      <vt:lpstr>Q.1: When creating engaging content, what is your aim?​</vt:lpstr>
      <vt:lpstr>Q.2: How did I define branding?​</vt:lpstr>
      <vt:lpstr>Q.3: What might happen if you don’t create branding?​</vt:lpstr>
      <vt:lpstr>Q.4: Whose branding is this?​</vt:lpstr>
      <vt:lpstr>Q.5: What type of font is this?​</vt:lpstr>
      <vt:lpstr>Q.7: Which of these is not a good way to use your social media?​</vt:lpstr>
      <vt:lpstr>Q.8: What is alt-text?​</vt:lpstr>
      <vt:lpstr>Q.9: What are Instagram Guides?​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Arts SU Website</dc:title>
  <dc:creator>Jasmeet Chana</dc:creator>
  <cp:lastModifiedBy>Orion HallTurner</cp:lastModifiedBy>
  <cp:revision>28</cp:revision>
  <dcterms:created xsi:type="dcterms:W3CDTF">2018-01-23T16:06:51Z</dcterms:created>
  <dcterms:modified xsi:type="dcterms:W3CDTF">2023-09-05T09:54:28Z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0x0101004B7B5F19188AF64F9555809682CD9A7D</vt:lpwstr>
  </property>
  <property fmtid="{D5CDD505-2E9C-101B-9397-08002B2CF9AE}" pid="3" name="MediaServiceImageTags">
    <vt:lpwstr/>
  </property>
</Properties>
</file>