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  <p:sldMasterId id="2147483648" r:id="rId5"/>
  </p:sldMasterIdLst>
  <p:sldIdLst>
    <p:sldId id="257" r:id="rId6"/>
    <p:sldId id="259" r:id="rId7"/>
    <p:sldId id="269" r:id="rId8"/>
    <p:sldId id="268" r:id="rId9"/>
    <p:sldId id="258" r:id="rId10"/>
    <p:sldId id="260" r:id="rId11"/>
    <p:sldId id="263" r:id="rId12"/>
    <p:sldId id="267" r:id="rId13"/>
    <p:sldId id="261" r:id="rId14"/>
    <p:sldId id="262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1FBE5-B37F-4E93-938C-8C0415FD4D59}" v="1850" dt="2022-10-27T13:49:11.334"/>
    <p1510:client id="{2323FB29-2F62-E207-65ED-E0E975926117}" v="25" dt="2023-09-05T15:43:48.219"/>
    <p1510:client id="{39A5BB76-E91C-CBA6-10D0-C26F2C6832D2}" v="222" dt="2023-09-07T13:16:57.573"/>
    <p1510:client id="{D15FCDAF-4248-24E8-C4AF-A2FA9DF24A3F}" v="35" dt="2022-10-27T14:02:33.382"/>
    <p1510:client id="{F1571FC1-A951-1238-C1D1-107D75C56B69}" v="278" dt="2022-10-27T14:45:30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DD01-3AEC-495B-A476-4C4718B67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C96A6-3CEC-4B8F-86F9-E7EBACB33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9129-1D91-4E3E-BDC0-7F02B2AE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2805-1C3A-4D92-922B-6032C25C68F1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F8910-47BF-4705-A85B-18072B0A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516AC-FFC7-494E-A459-10051A51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46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519F-38AF-4FE1-BC99-E17D46A9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8AD4-3FBA-4E76-B0E5-9189908CB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2E043-FD95-45B1-9048-1876CFDD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711-FE95-4EF0-9F94-E60DE8339D0E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52B9-71F1-4F85-BB24-098B839D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DD7E-020C-4D67-92A7-AC672D9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25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A016-62E0-41E7-B875-16709805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ECEA6-19FB-4FA2-8687-9EDA7821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0E24-887B-42C8-9C9F-644545D0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7D8A-CD5B-4FC0-94D7-E465C5D74FFC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99C4-DE23-4031-AFCF-F9431B5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A0E0F-4A86-46B7-98BE-11AD5A69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20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0B12-8435-4660-B083-D85FE903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543D-2440-4A93-A46B-9773B161C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E8126-E9DE-49B7-ACC2-97B1F0BE9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B6F7-D9DA-45E4-AB59-A86F6922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13F-E6A2-43B7-95B2-184D462E4286}" type="datetime1">
              <a:rPr lang="en-US" smtClean="0"/>
              <a:t>11/22/2023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5D59-63B4-45E5-A914-1C350337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99C3C-3D6D-4F88-A900-0F905C9E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9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68AB-570F-4897-9536-0B0FBCE9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041D5-67ED-4FBD-AEB5-4CBC583B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10E82-A8B6-42D1-B548-44BCEB6BF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91605-3607-4601-8F4B-A503A2E40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E3130-0077-4B70-8138-CBD3ECF2F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33B8C-38FC-4C7C-8756-994EEAAA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B2F2-FD9E-4A6C-9AC3-4FDDB62D80CF}" type="datetime1">
              <a:rPr lang="en-US" smtClean="0"/>
              <a:t>11/22/2023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65498-25B7-4579-BF51-8D3177B1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584ED-2417-4D05-A0D6-7FC53BDA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69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BDC5-8391-4500-975A-D749743C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6E245-5C9B-478F-896E-9BFABCE6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7854-33DC-4B0B-B23A-D092D9DBBE94}" type="datetime1">
              <a:rPr lang="en-US" smtClean="0"/>
              <a:t>11/22/2023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813EF-5FEF-43A0-B150-064E6586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23BBB-2989-4D5A-BC49-7C9E2955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22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E3B9E-0E9A-4FD6-83B3-E093DCE9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630-20C6-419B-9FA0-2D6B2AC061EA}" type="datetime1">
              <a:rPr lang="en-US" smtClean="0"/>
              <a:t>11/22/2023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9BE69-A9A4-4440-962E-5C813AB9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52153-144E-4E5F-AC31-3924E925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81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032C-7B1B-43AA-B9C0-6BA0EB4A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3B25-DDEE-4031-93A5-60DA60190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4F145-8CE1-4D13-94F4-1EC75AEBF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B7231-009C-46AA-B8AC-2FED0CC3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6A1E-2DEA-4A90-A15C-8B9E02C6DC6F}" type="datetime1">
              <a:rPr lang="en-US" smtClean="0"/>
              <a:t>11/22/2023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231A7-CD1F-42A3-9CCC-9DD38C18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D1DE3-082A-4C64-9E0F-FCE0CDE4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1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58D2-30A3-4061-A58B-2E5DB2115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4E624-FFD1-445F-A1CC-5E0AAEC88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65FED-69D0-4089-9465-8D969D003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E2E1A-C95D-48F7-A171-1CA27513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3AC-6A2E-4E1B-9B04-1D5117A88056}" type="datetime1">
              <a:rPr lang="en-US" smtClean="0"/>
              <a:t>11/22/2023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4A990-EC07-4C8A-850E-394118CC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6D6D1-3A90-4B5E-A79C-BCCCC660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11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3E77-844A-48DD-BF89-5FF3021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DF77B-5373-4040-A1A4-918421F5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C467-D52D-42DF-9D71-34D42347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7C3D-17AE-463F-8AA8-05F6E752A879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548A-E885-4228-BD57-C571BBF7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C5E61-CF59-4439-9F45-C57ED095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82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B402D-D07F-49FF-8FF1-7D80B551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43CD1-9B6E-4882-BCFE-2E1A56CFE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6E9FD-A7B6-41F8-8C2C-F75FA029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02DC-2EF1-4496-BE10-03C7B537D993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1C7F-1686-4F89-A5B7-D2CFEC21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3DEC-2173-4864-A2CA-AC8EB9ED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9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F956F-7156-40B4-B53F-49A56B07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32F7F-654A-44B2-AAA1-851517F8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4149-E970-4417-9813-43DD4911B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343B-8893-4C3A-9876-7E0CC1C27E85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70519-0F10-4B39-8DDE-DCFBFC2E0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0BA8-7374-4694-8860-BE8D6CC81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4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ocieties@su.arts.ac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11/22/2023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 dirty="0"/>
              <a:pPr>
                <a:spcAft>
                  <a:spcPts val="600"/>
                </a:spcAft>
              </a:pPr>
              <a:t>1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441" y="2389474"/>
            <a:ext cx="1656086" cy="1561684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7E5769E-41EE-44C3-B384-3BD13FDBD3C8}"/>
              </a:ext>
            </a:extLst>
          </p:cNvPr>
          <p:cNvSpPr>
            <a:spLocks noGrp="1"/>
          </p:cNvSpPr>
          <p:nvPr/>
        </p:nvSpPr>
        <p:spPr>
          <a:xfrm>
            <a:off x="1118215" y="1269255"/>
            <a:ext cx="6344541" cy="30820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5400" b="1" dirty="0">
                <a:solidFill>
                  <a:schemeClr val="bg1"/>
                </a:solidFill>
                <a:latin typeface="+mn-lt"/>
              </a:rPr>
              <a:t>Event Planning Committee Training </a:t>
            </a:r>
            <a:endParaRPr lang="en-GB" sz="5400" dirty="0">
              <a:solidFill>
                <a:schemeClr val="bg1"/>
              </a:solidFill>
              <a:latin typeface="+mn-lt"/>
            </a:endParaRPr>
          </a:p>
          <a:p>
            <a:pPr algn="r"/>
            <a:r>
              <a:rPr lang="en-GB" sz="5400" b="1" dirty="0">
                <a:solidFill>
                  <a:schemeClr val="bg1"/>
                </a:solidFill>
                <a:latin typeface="+mn-lt"/>
              </a:rPr>
              <a:t>2023/24</a:t>
            </a:r>
            <a:endParaRPr lang="en-GB" sz="5400" dirty="0">
              <a:solidFill>
                <a:schemeClr val="bg1"/>
              </a:solidFill>
              <a:latin typeface="+mn-lt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43219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DB4BA5-65C7-030D-C38A-9CD9F54F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34" y="1240076"/>
            <a:ext cx="3964265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Marketing &amp;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2E961-F490-E8BA-2826-AE35EE75D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372" y="873188"/>
            <a:ext cx="6034827" cy="49164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>
                <a:latin typeface="Calibri"/>
                <a:cs typeface="Calibri"/>
              </a:rPr>
              <a:t>Marketing includes design, so any posters or artwork needed for the event. </a:t>
            </a:r>
          </a:p>
          <a:p>
            <a:r>
              <a:rPr lang="en-US" b="1">
                <a:latin typeface="Calibri"/>
                <a:cs typeface="Calibri"/>
              </a:rPr>
              <a:t>Communication refers to spreading the word. How will people know about this event taking place, how will they purchase tickets or book a free space? Arts SU website and Communications team (newsletter, social media) can also be used but will require sufficient notice.</a:t>
            </a:r>
          </a:p>
          <a:p>
            <a:r>
              <a:rPr lang="en-US" b="1">
                <a:latin typeface="Calibri"/>
                <a:cs typeface="Calibri"/>
              </a:rPr>
              <a:t>Where would you want to post about the event, e.g. social media platform of your society? </a:t>
            </a:r>
          </a:p>
          <a:p>
            <a:r>
              <a:rPr lang="en-US" b="1">
                <a:latin typeface="Calibri"/>
                <a:cs typeface="Calibri"/>
              </a:rPr>
              <a:t>For exclusive events, ensure you have confirmations from attendees. </a:t>
            </a:r>
          </a:p>
        </p:txBody>
      </p:sp>
    </p:spTree>
    <p:extLst>
      <p:ext uri="{BB962C8B-B14F-4D97-AF65-F5344CB8AC3E}">
        <p14:creationId xmlns:p14="http://schemas.microsoft.com/office/powerpoint/2010/main" val="390999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E424FD-766E-46D3-5950-82E0F7224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117" y="1240076"/>
            <a:ext cx="3619208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Registration,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checking-in,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keeping count</a:t>
            </a:r>
            <a:br>
              <a:rPr lang="en-US"/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82D03-4B68-CBF7-9475-B1D299230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300" b="1">
                <a:latin typeface="Calibri"/>
                <a:cs typeface="Calibri"/>
              </a:rPr>
              <a:t>Prepare a guest list prior to the event</a:t>
            </a:r>
          </a:p>
          <a:p>
            <a:r>
              <a:rPr lang="en-US" sz="2300" b="1">
                <a:latin typeface="Calibri"/>
                <a:cs typeface="Calibri"/>
              </a:rPr>
              <a:t>Decide how you want people to register for the event, e.g. confirm spaces via email? Using a ticketing platform? </a:t>
            </a:r>
          </a:p>
          <a:p>
            <a:r>
              <a:rPr lang="en-US" sz="2300" b="1">
                <a:latin typeface="Calibri"/>
                <a:cs typeface="Calibri"/>
              </a:rPr>
              <a:t>Double check attendee numbers on the day to see how successful your registration process was</a:t>
            </a:r>
          </a:p>
          <a:p>
            <a:r>
              <a:rPr lang="en-US" sz="2300" b="1" i="1">
                <a:latin typeface="Calibri"/>
                <a:cs typeface="Calibri"/>
              </a:rPr>
              <a:t>This is particularly important for events that have strict numbers, e.g. workshops, sports events, ticketed pre-booked events*</a:t>
            </a:r>
          </a:p>
        </p:txBody>
      </p:sp>
    </p:spTree>
    <p:extLst>
      <p:ext uri="{BB962C8B-B14F-4D97-AF65-F5344CB8AC3E}">
        <p14:creationId xmlns:p14="http://schemas.microsoft.com/office/powerpoint/2010/main" val="204006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224243-E80D-0EAF-A39C-21D16604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12" y="1240076"/>
            <a:ext cx="3317284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Event 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management tools, 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Risk Assessment,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2A88-9CE7-5CF5-D476-59FE64EB0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2500" b="1" err="1">
                <a:latin typeface="Calibri"/>
                <a:cs typeface="Calibri"/>
              </a:rPr>
              <a:t>Utilise</a:t>
            </a:r>
            <a:r>
              <a:rPr lang="en-US" sz="2500" b="1">
                <a:latin typeface="Calibri"/>
                <a:cs typeface="Calibri"/>
              </a:rPr>
              <a:t> event management tools to ensure </a:t>
            </a:r>
            <a:r>
              <a:rPr lang="en-US" sz="2500" b="1" err="1">
                <a:latin typeface="Calibri"/>
                <a:cs typeface="Calibri"/>
              </a:rPr>
              <a:t>organisation</a:t>
            </a:r>
            <a:r>
              <a:rPr lang="en-US" sz="2500" b="1">
                <a:latin typeface="Calibri"/>
                <a:cs typeface="Calibri"/>
              </a:rPr>
              <a:t> of the event </a:t>
            </a:r>
          </a:p>
          <a:p>
            <a:r>
              <a:rPr lang="en-US" sz="2500" b="1">
                <a:latin typeface="Calibri"/>
                <a:cs typeface="Calibri"/>
              </a:rPr>
              <a:t>E.g. a working document that all those involved in </a:t>
            </a:r>
            <a:r>
              <a:rPr lang="en-US" sz="2500" b="1" err="1">
                <a:latin typeface="Calibri"/>
                <a:cs typeface="Calibri"/>
              </a:rPr>
              <a:t>organising</a:t>
            </a:r>
            <a:r>
              <a:rPr lang="en-US" sz="2500" b="1">
                <a:latin typeface="Calibri"/>
                <a:cs typeface="Calibri"/>
              </a:rPr>
              <a:t> the event can keep updating </a:t>
            </a:r>
          </a:p>
          <a:p>
            <a:r>
              <a:rPr lang="en-US" sz="2500" b="1">
                <a:latin typeface="Calibri"/>
                <a:cs typeface="Calibri"/>
              </a:rPr>
              <a:t>Using Excel spreadsheets is useful </a:t>
            </a:r>
          </a:p>
          <a:p>
            <a:r>
              <a:rPr lang="en-US" sz="2500" b="1">
                <a:latin typeface="Calibri"/>
                <a:cs typeface="Calibri"/>
              </a:rPr>
              <a:t>Having an event flow chart is also helpful</a:t>
            </a:r>
            <a:endParaRPr lang="en-US">
              <a:latin typeface="Gill Sans MT" panose="020B0502020104020203"/>
              <a:cs typeface="Calibri"/>
            </a:endParaRPr>
          </a:p>
          <a:p>
            <a:r>
              <a:rPr lang="en-US" sz="2500" b="1">
                <a:latin typeface="Calibri"/>
                <a:cs typeface="Calibri"/>
              </a:rPr>
              <a:t>Please complete a Risk Assessment if applicable – the initial society Risk Assessment may not cover separate events </a:t>
            </a:r>
            <a:endParaRPr lang="en-US">
              <a:latin typeface="Gill Sans MT" panose="020B0502020104020203"/>
              <a:cs typeface="Calibri"/>
            </a:endParaRPr>
          </a:p>
          <a:p>
            <a:r>
              <a:rPr lang="en-US" sz="2500" b="1">
                <a:latin typeface="Calibri"/>
                <a:cs typeface="Calibri"/>
              </a:rPr>
              <a:t>Consider doing an event evaluation and gathering feedback to help future events run even smoother, for record keeping and for general good practice </a:t>
            </a:r>
            <a:br>
              <a:rPr lang="en-US" sz="2500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16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C3933D-3718-13B2-B98A-00B0E1F3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Enjoy &amp;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save the memories!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67808-3C11-D862-EBEC-F2831527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300" b="1">
                <a:latin typeface="Calibri"/>
                <a:cs typeface="Calibri"/>
              </a:rPr>
              <a:t>Enjoy the event and have a great time! </a:t>
            </a:r>
          </a:p>
          <a:p>
            <a:r>
              <a:rPr lang="en-US" sz="2300" b="1">
                <a:latin typeface="Calibri"/>
                <a:cs typeface="Calibri"/>
              </a:rPr>
              <a:t>Remember to arrange to have the moments captured if you want.  Arrange a team member to take pictures etc. </a:t>
            </a:r>
          </a:p>
          <a:p>
            <a:r>
              <a:rPr lang="en-US" sz="2300" b="1">
                <a:latin typeface="Calibri"/>
                <a:cs typeface="Calibri"/>
              </a:rPr>
              <a:t>If you are taking photos or recording the event, please let attendees know (e.g. include a sentence in the tickets or event communication)</a:t>
            </a:r>
          </a:p>
          <a:p>
            <a:r>
              <a:rPr lang="en-US" sz="2300" b="1">
                <a:latin typeface="Calibri"/>
                <a:cs typeface="Calibri"/>
              </a:rPr>
              <a:t>If anyone is not comfortable with having photos/videos of them uploaded, accommodate them</a:t>
            </a:r>
          </a:p>
        </p:txBody>
      </p:sp>
    </p:spTree>
    <p:extLst>
      <p:ext uri="{BB962C8B-B14F-4D97-AF65-F5344CB8AC3E}">
        <p14:creationId xmlns:p14="http://schemas.microsoft.com/office/powerpoint/2010/main" val="168977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5DAB8F-77EC-7453-7F1C-CACC780C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36" y="1139223"/>
            <a:ext cx="2727813" cy="4584527"/>
          </a:xfrm>
        </p:spPr>
        <p:txBody>
          <a:bodyPr>
            <a:normAutofit/>
          </a:bodyPr>
          <a:lstStyle/>
          <a:p>
            <a:r>
              <a:rPr lang="en-US" err="1">
                <a:solidFill>
                  <a:srgbClr val="FFFFFF"/>
                </a:solidFill>
              </a:rPr>
              <a:t>GraNt</a:t>
            </a:r>
            <a:r>
              <a:rPr lang="en-US">
                <a:solidFill>
                  <a:srgbClr val="FFFFFF"/>
                </a:solidFill>
              </a:rPr>
              <a:t> application </a:t>
            </a:r>
          </a:p>
        </p:txBody>
      </p:sp>
      <p:pic>
        <p:nvPicPr>
          <p:cNvPr id="11" name="Content Placeholder 1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0ADA836-A191-D06A-C475-7706B5944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4908" y="1057230"/>
            <a:ext cx="4628028" cy="4616822"/>
          </a:xfrm>
        </p:spPr>
      </p:pic>
    </p:spTree>
    <p:extLst>
      <p:ext uri="{BB962C8B-B14F-4D97-AF65-F5344CB8AC3E}">
        <p14:creationId xmlns:p14="http://schemas.microsoft.com/office/powerpoint/2010/main" val="416856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224243-E80D-0EAF-A39C-21D16604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88" y="1262488"/>
            <a:ext cx="3317284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GRANT APPLICATION DEADLINES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2A88-9CE7-5CF5-D476-59FE64EB0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957400"/>
            <a:ext cx="6354374" cy="5199142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500" dirty="0"/>
              <a:t>October 1st 2023</a:t>
            </a:r>
            <a:endParaRPr lang="en-US" dirty="0"/>
          </a:p>
          <a:p>
            <a:r>
              <a:rPr lang="en-US" sz="2500" dirty="0"/>
              <a:t>October 18th 2023</a:t>
            </a:r>
          </a:p>
          <a:p>
            <a:r>
              <a:rPr lang="en-US" sz="2500" dirty="0"/>
              <a:t>November 15th 2023</a:t>
            </a:r>
          </a:p>
          <a:p>
            <a:r>
              <a:rPr lang="en-US" sz="2500" dirty="0"/>
              <a:t>December 6th 2023</a:t>
            </a:r>
          </a:p>
          <a:p>
            <a:r>
              <a:rPr lang="en-US" sz="2500" dirty="0"/>
              <a:t>February 21st 2024</a:t>
            </a:r>
          </a:p>
          <a:p>
            <a:r>
              <a:rPr lang="en-US" sz="2500" dirty="0"/>
              <a:t>March 13th 2024</a:t>
            </a:r>
          </a:p>
          <a:p>
            <a:r>
              <a:rPr lang="en-US" sz="2500" dirty="0"/>
              <a:t>April 17th 2024</a:t>
            </a:r>
          </a:p>
          <a:p>
            <a:r>
              <a:rPr lang="en-US" sz="2500" dirty="0"/>
              <a:t>May 22nd 2024 </a:t>
            </a:r>
          </a:p>
          <a:p>
            <a:endParaRPr lang="en-US" sz="2500" dirty="0"/>
          </a:p>
          <a:p>
            <a:pPr marL="0" indent="0">
              <a:buNone/>
            </a:pPr>
            <a:r>
              <a:rPr lang="en-US" sz="2500" dirty="0"/>
              <a:t>Send applications to Niv at societies@su.arts.ac.uk</a:t>
            </a:r>
          </a:p>
        </p:txBody>
      </p:sp>
    </p:spTree>
    <p:extLst>
      <p:ext uri="{BB962C8B-B14F-4D97-AF65-F5344CB8AC3E}">
        <p14:creationId xmlns:p14="http://schemas.microsoft.com/office/powerpoint/2010/main" val="167753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5DAB8F-77EC-7453-7F1C-CACC780C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RESEARCH &amp; PLANNING BEFORE SUBMITTING THE GRANT APPLICATION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73613-850B-4116-3AE6-F2204619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500" b="1">
                <a:latin typeface="Calibri"/>
                <a:cs typeface="Calibri"/>
              </a:rPr>
              <a:t>Please ensure you plan your event before submitting a grant application. This means starting the planning in advance, prior to grant application deadlines</a:t>
            </a:r>
          </a:p>
          <a:p>
            <a:r>
              <a:rPr lang="en-US" sz="2500" b="1">
                <a:latin typeface="Calibri"/>
                <a:cs typeface="Calibri"/>
              </a:rPr>
              <a:t>It can take at least 6 weeks to plan an event. The larger the event, the sooner you should start planning</a:t>
            </a:r>
          </a:p>
          <a:p>
            <a:r>
              <a:rPr lang="en-US" sz="2500" b="1">
                <a:latin typeface="Calibri"/>
                <a:cs typeface="Calibri"/>
              </a:rPr>
              <a:t>Next deadlines are October 1st, October 18th and November 15th</a:t>
            </a:r>
          </a:p>
          <a:p>
            <a:r>
              <a:rPr lang="en-US" sz="2500" b="1">
                <a:latin typeface="Calibri"/>
                <a:cs typeface="Calibri"/>
              </a:rPr>
              <a:t>Deadlines are once a month </a:t>
            </a:r>
          </a:p>
          <a:p>
            <a:r>
              <a:rPr lang="en-US" sz="2500" b="1">
                <a:latin typeface="Calibri"/>
                <a:cs typeface="Calibri"/>
              </a:rPr>
              <a:t>For info contact: </a:t>
            </a:r>
            <a:r>
              <a:rPr lang="en-US" sz="2500" b="1">
                <a:latin typeface="Calibri"/>
                <a:cs typeface="Calibri"/>
                <a:hlinkClick r:id="rId2"/>
              </a:rPr>
              <a:t>societies@su.arts.ac.uk</a:t>
            </a:r>
            <a:r>
              <a:rPr lang="en-US" sz="2500" b="1">
                <a:latin typeface="Calibri"/>
                <a:cs typeface="Calibri"/>
              </a:rPr>
              <a:t> </a:t>
            </a:r>
          </a:p>
          <a:p>
            <a:endParaRPr lang="en-US" sz="30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7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D8EC4-74B4-0C38-2422-AB4535A7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DEFINE THE EVENT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ED8DA-AEA4-138A-C10C-4D0B3C157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500" b="1">
                <a:latin typeface="Calibri"/>
                <a:cs typeface="Calibri"/>
              </a:rPr>
              <a:t>What is the event for? A quiz night, picnic, meet-up, cultural event/celebration etc. </a:t>
            </a:r>
          </a:p>
          <a:p>
            <a:r>
              <a:rPr lang="en-US" sz="2500" b="1">
                <a:latin typeface="Calibri"/>
                <a:cs typeface="Calibri"/>
              </a:rPr>
              <a:t>What type of event is it? Academic, cultural, community etc. </a:t>
            </a:r>
          </a:p>
          <a:p>
            <a:r>
              <a:rPr lang="en-US" sz="2500" b="1">
                <a:latin typeface="Calibri"/>
                <a:cs typeface="Calibri"/>
              </a:rPr>
              <a:t>Are there any particular goals or objectives? E.g. if it is a competition or educational event</a:t>
            </a:r>
            <a:br>
              <a:rPr lang="en-US" sz="2500" b="1">
                <a:latin typeface="Calibri"/>
              </a:rPr>
            </a:br>
            <a:r>
              <a:rPr lang="en-US" sz="2500" b="1">
                <a:latin typeface="Calibri"/>
                <a:ea typeface="+mn-lt"/>
                <a:cs typeface="+mn-lt"/>
              </a:rPr>
              <a:t>(You will need to mention this in the grant application)</a:t>
            </a:r>
            <a:endParaRPr lang="en-US" sz="2500" b="1">
              <a:latin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9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E24E9-B3EA-B1AB-CFC5-874C9FB5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Who, what, where, when,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4F36B-C938-3178-CDE8-E1F9FAC42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500" b="1">
                <a:latin typeface="Calibri"/>
                <a:cs typeface="Calibri"/>
              </a:rPr>
              <a:t>Who is the event for? Only society members, all students? </a:t>
            </a:r>
            <a:br>
              <a:rPr lang="en-US" sz="2500" b="1">
                <a:latin typeface="Calibri"/>
              </a:rPr>
            </a:br>
            <a:r>
              <a:rPr lang="en-US" sz="2500" b="1">
                <a:latin typeface="Calibri"/>
                <a:cs typeface="Calibri"/>
              </a:rPr>
              <a:t>Also confirm event capacity.</a:t>
            </a:r>
          </a:p>
          <a:p>
            <a:r>
              <a:rPr lang="en-US" sz="2500" b="1">
                <a:latin typeface="Calibri"/>
                <a:cs typeface="Calibri"/>
              </a:rPr>
              <a:t>What is the name of the event? </a:t>
            </a:r>
          </a:p>
          <a:p>
            <a:r>
              <a:rPr lang="en-US" sz="2500" b="1">
                <a:latin typeface="Calibri"/>
                <a:cs typeface="Calibri"/>
              </a:rPr>
              <a:t>Where? Choose the location. There are many UAL options from class-rooms to theatres, which may be the most affordable option. UAL booking notice can be between 4-8 weeks depending on venue.</a:t>
            </a:r>
          </a:p>
          <a:p>
            <a:r>
              <a:rPr lang="en-US" sz="2500" b="1">
                <a:latin typeface="Calibri"/>
                <a:cs typeface="Calibri"/>
              </a:rPr>
              <a:t>When? Time &amp; date </a:t>
            </a:r>
          </a:p>
          <a:p>
            <a:r>
              <a:rPr lang="en-US" sz="2500" b="1">
                <a:latin typeface="Calibri"/>
                <a:cs typeface="Calibri"/>
              </a:rPr>
              <a:t>How is it being </a:t>
            </a:r>
            <a:r>
              <a:rPr lang="en-US" sz="2500" b="1" err="1">
                <a:latin typeface="Calibri"/>
                <a:cs typeface="Calibri"/>
              </a:rPr>
              <a:t>organised</a:t>
            </a:r>
            <a:r>
              <a:rPr lang="en-US" sz="2500" b="1">
                <a:latin typeface="Calibri"/>
                <a:cs typeface="Calibri"/>
              </a:rPr>
              <a:t>? Confirm responsibilities of team members</a:t>
            </a:r>
          </a:p>
        </p:txBody>
      </p:sp>
    </p:spTree>
    <p:extLst>
      <p:ext uri="{BB962C8B-B14F-4D97-AF65-F5344CB8AC3E}">
        <p14:creationId xmlns:p14="http://schemas.microsoft.com/office/powerpoint/2010/main" val="18369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82B2D0-CACF-3DED-8DFD-67E94026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Budget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2C27-FB8E-E366-4174-767547621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808757"/>
            <a:ext cx="6034827" cy="53477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300" b="1">
                <a:latin typeface="Calibri"/>
                <a:ea typeface="Cambria"/>
                <a:cs typeface="Calibri"/>
              </a:rPr>
              <a:t>Prepare your event budget </a:t>
            </a:r>
          </a:p>
          <a:p>
            <a:r>
              <a:rPr lang="en-US" sz="2300" b="1">
                <a:latin typeface="Calibri"/>
                <a:ea typeface="Cambria"/>
                <a:cs typeface="Calibri"/>
              </a:rPr>
              <a:t>The grant application includes a Word document and an Excel document. The Excel document is for the budget breakdown. Please be as detailed as possible with costs to avoid us having to ask further information. </a:t>
            </a:r>
          </a:p>
          <a:p>
            <a:r>
              <a:rPr lang="en-US" sz="2300" b="1">
                <a:latin typeface="Calibri"/>
                <a:ea typeface="Cambria"/>
                <a:cs typeface="Calibri"/>
              </a:rPr>
              <a:t>Basic budget components can include: 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Venue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Refreshments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External bookings e.g. Speakers, Guests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Or, event tickets </a:t>
            </a:r>
            <a:br>
              <a:rPr lang="en-US" sz="2300" b="1">
                <a:latin typeface="Calibri"/>
              </a:rPr>
            </a:br>
            <a:r>
              <a:rPr lang="en-US" sz="2300" b="1">
                <a:latin typeface="Calibri"/>
                <a:ea typeface="Cambria"/>
                <a:cs typeface="Calibri"/>
              </a:rPr>
              <a:t>Transport cost </a:t>
            </a:r>
          </a:p>
        </p:txBody>
      </p:sp>
    </p:spTree>
    <p:extLst>
      <p:ext uri="{BB962C8B-B14F-4D97-AF65-F5344CB8AC3E}">
        <p14:creationId xmlns:p14="http://schemas.microsoft.com/office/powerpoint/2010/main" val="41256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1568E-4A26-0330-BFB4-C5C9E376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Other elements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BB825-3DE3-5D7E-E7F9-67A478043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lnSpcReduction="10000"/>
          </a:bodyPr>
          <a:lstStyle/>
          <a:p>
            <a:r>
              <a:rPr lang="en-US" sz="2500" b="1">
                <a:latin typeface="Calibri"/>
                <a:cs typeface="Calibri"/>
              </a:rPr>
              <a:t>Some events may require more elements which need to be considered, for example, themes, decoration or give aways </a:t>
            </a:r>
          </a:p>
          <a:p>
            <a:r>
              <a:rPr lang="en-US" sz="2500" b="1">
                <a:latin typeface="Calibri"/>
                <a:cs typeface="Calibri"/>
              </a:rPr>
              <a:t>Shop around to get good quotes </a:t>
            </a:r>
          </a:p>
          <a:p>
            <a:r>
              <a:rPr lang="en-US" sz="2500" b="1">
                <a:latin typeface="Calibri"/>
                <a:cs typeface="Calibri"/>
              </a:rPr>
              <a:t>Try to use sustainable options and be considerate of wastage </a:t>
            </a:r>
          </a:p>
          <a:p>
            <a:r>
              <a:rPr lang="en-US" sz="2500" b="1" err="1">
                <a:latin typeface="Calibri"/>
                <a:cs typeface="Calibri"/>
              </a:rPr>
              <a:t>Utilise</a:t>
            </a:r>
            <a:r>
              <a:rPr lang="en-US" sz="2500" b="1">
                <a:latin typeface="Calibri"/>
                <a:cs typeface="Calibri"/>
              </a:rPr>
              <a:t> vouchers and codes where possible, e.g. student discount </a:t>
            </a:r>
          </a:p>
          <a:p>
            <a:r>
              <a:rPr lang="en-US" sz="2500" b="1">
                <a:latin typeface="Calibri"/>
                <a:cs typeface="Calibri"/>
              </a:rPr>
              <a:t>Be considerate of accessibility and inclusivity </a:t>
            </a:r>
          </a:p>
        </p:txBody>
      </p:sp>
    </p:spTree>
    <p:extLst>
      <p:ext uri="{BB962C8B-B14F-4D97-AF65-F5344CB8AC3E}">
        <p14:creationId xmlns:p14="http://schemas.microsoft.com/office/powerpoint/2010/main" val="163115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B128C0-F438-BB7A-1F90-A19278D8E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Ticketed, 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non ticketed?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C0938-F203-384E-C166-A16AAEEF2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500" b="1">
                <a:latin typeface="Calibri"/>
                <a:cs typeface="Calibri"/>
              </a:rPr>
              <a:t>Will it be ticketed or non-ticketed?</a:t>
            </a:r>
          </a:p>
          <a:p>
            <a:r>
              <a:rPr lang="en-US" sz="2500" b="1">
                <a:latin typeface="Calibri"/>
                <a:cs typeface="Calibri"/>
              </a:rPr>
              <a:t>Sometimes even free events can be ticketed in order to confirm attendee numbers </a:t>
            </a:r>
          </a:p>
          <a:p>
            <a:r>
              <a:rPr lang="en-US" sz="2500" b="1">
                <a:latin typeface="Calibri"/>
                <a:cs typeface="Calibri"/>
              </a:rPr>
              <a:t>Grant funding from us may cover some or all of the cost – price tickets accordingly </a:t>
            </a:r>
          </a:p>
          <a:p>
            <a:r>
              <a:rPr lang="en-US" sz="2500" b="1">
                <a:latin typeface="Calibri"/>
                <a:cs typeface="Calibri"/>
              </a:rPr>
              <a:t>Tickets can be put on the Arts SU website though our Communications team or via external websites such as Eventbrite </a:t>
            </a:r>
          </a:p>
        </p:txBody>
      </p:sp>
    </p:spTree>
    <p:extLst>
      <p:ext uri="{BB962C8B-B14F-4D97-AF65-F5344CB8AC3E}">
        <p14:creationId xmlns:p14="http://schemas.microsoft.com/office/powerpoint/2010/main" val="30173888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04874"/>
      </a:accent1>
      <a:accent2>
        <a:srgbClr val="98C21D"/>
      </a:accent2>
      <a:accent3>
        <a:srgbClr val="1480C3"/>
      </a:accent3>
      <a:accent4>
        <a:srgbClr val="F088B6"/>
      </a:accent4>
      <a:accent5>
        <a:srgbClr val="000000"/>
      </a:accent5>
      <a:accent6>
        <a:srgbClr val="514A8F"/>
      </a:accent6>
      <a:hlink>
        <a:srgbClr val="000000"/>
      </a:hlink>
      <a:folHlink>
        <a:srgbClr val="000000"/>
      </a:folHlink>
    </a:clrScheme>
    <a:fontScheme name="Arts SU">
      <a:majorFont>
        <a:latin typeface="Rubik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B5F19188AF64F9555809682CD9A7D" ma:contentTypeVersion="20" ma:contentTypeDescription="Create a new document." ma:contentTypeScope="" ma:versionID="d0ea151291d7913813f7608189aea9c1">
  <xsd:schema xmlns:xsd="http://www.w3.org/2001/XMLSchema" xmlns:xs="http://www.w3.org/2001/XMLSchema" xmlns:p="http://schemas.microsoft.com/office/2006/metadata/properties" xmlns:ns2="f868d550-27f1-4c60-a1ee-ab1a83835a4b" xmlns:ns3="a1d2f017-d76f-4319-947b-dca892c47033" targetNamespace="http://schemas.microsoft.com/office/2006/metadata/properties" ma:root="true" ma:fieldsID="bac94112ebc1586e3bfd9178daa56256" ns2:_="" ns3:_="">
    <xsd:import namespace="f868d550-27f1-4c60-a1ee-ab1a83835a4b"/>
    <xsd:import namespace="a1d2f017-d76f-4319-947b-dca892c470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AccessibleB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8d550-27f1-4c60-a1ee-ab1a8383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9e6c943-ef38-4792-a1d7-f64982fb23ef}" ma:internalName="TaxCatchAll" ma:showField="CatchAllData" ma:web="f868d550-27f1-4c60-a1ee-ab1a83835a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2f017-d76f-4319-947b-dca892c47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177f9-52a5-4023-b952-3a64f72ac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ccessibleBy" ma:index="24" nillable="true" ma:displayName="Accessible By" ma:format="Dropdown" ma:list="UserInfo" ma:SharePointGroup="0" ma:internalName="Accessible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1d2f017-d76f-4319-947b-dca892c47033" xsi:nil="true"/>
    <lcf76f155ced4ddcb4097134ff3c332f xmlns="a1d2f017-d76f-4319-947b-dca892c47033">
      <Terms xmlns="http://schemas.microsoft.com/office/infopath/2007/PartnerControls"/>
    </lcf76f155ced4ddcb4097134ff3c332f>
    <TaxCatchAll xmlns="f868d550-27f1-4c60-a1ee-ab1a83835a4b" xsi:nil="true"/>
    <SharedWithUsers xmlns="f868d550-27f1-4c60-a1ee-ab1a83835a4b">
      <UserInfo>
        <DisplayName/>
        <AccountId xsi:nil="true"/>
        <AccountType/>
      </UserInfo>
    </SharedWithUsers>
    <AccessibleBy xmlns="a1d2f017-d76f-4319-947b-dca892c47033">
      <UserInfo>
        <DisplayName/>
        <AccountId xsi:nil="true"/>
        <AccountType/>
      </UserInfo>
    </AccessibleBy>
  </documentManagement>
</p:properties>
</file>

<file path=customXml/itemProps1.xml><?xml version="1.0" encoding="utf-8"?>
<ds:datastoreItem xmlns:ds="http://schemas.openxmlformats.org/officeDocument/2006/customXml" ds:itemID="{1B1BB864-0007-429C-9030-EB327A1107E0}">
  <ds:schemaRefs>
    <ds:schemaRef ds:uri="a1d2f017-d76f-4319-947b-dca892c47033"/>
    <ds:schemaRef ds:uri="f868d550-27f1-4c60-a1ee-ab1a83835a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57629B6-5346-4D29-A16B-66B046029B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11F3C2-2B43-4F05-A1D1-D928DFC91F54}">
  <ds:schemaRefs>
    <ds:schemaRef ds:uri="a1d2f017-d76f-4319-947b-dca892c47033"/>
    <ds:schemaRef ds:uri="f868d550-27f1-4c60-a1ee-ab1a83835a4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844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Roboto</vt:lpstr>
      <vt:lpstr>Rubik Medium</vt:lpstr>
      <vt:lpstr>Gallery</vt:lpstr>
      <vt:lpstr>Office Theme</vt:lpstr>
      <vt:lpstr>PowerPoint Presentation</vt:lpstr>
      <vt:lpstr>GraNt application </vt:lpstr>
      <vt:lpstr>GRANT APPLICATION DEADLINES </vt:lpstr>
      <vt:lpstr>RESEARCH &amp; PLANNING BEFORE SUBMITTING THE GRANT APPLICATION </vt:lpstr>
      <vt:lpstr>DEFINE THE EVENT </vt:lpstr>
      <vt:lpstr>Who, what, where, when, how?</vt:lpstr>
      <vt:lpstr>Budget </vt:lpstr>
      <vt:lpstr>Other elements to consider</vt:lpstr>
      <vt:lpstr>Ticketed,  non ticketed?</vt:lpstr>
      <vt:lpstr>Marketing &amp; communication</vt:lpstr>
      <vt:lpstr>Registration, checking-in, keeping count </vt:lpstr>
      <vt:lpstr>Event  management tools,   Risk Assessment, evaluation</vt:lpstr>
      <vt:lpstr>Enjoy &amp;  save the memories!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Nivetha Tilakkumar</cp:lastModifiedBy>
  <cp:revision>2</cp:revision>
  <dcterms:created xsi:type="dcterms:W3CDTF">2022-10-27T12:47:01Z</dcterms:created>
  <dcterms:modified xsi:type="dcterms:W3CDTF">2023-11-22T14:58:49Z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0x0101004B7B5F19188AF64F9555809682CD9A7D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