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309" r:id="rId5"/>
    <p:sldId id="317" r:id="rId6"/>
    <p:sldId id="292" r:id="rId7"/>
    <p:sldId id="298" r:id="rId8"/>
    <p:sldId id="318" r:id="rId9"/>
    <p:sldId id="295" r:id="rId10"/>
    <p:sldId id="316" r:id="rId11"/>
    <p:sldId id="299" r:id="rId12"/>
    <p:sldId id="31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77DF1E3-3C66-CE7C-633B-BEE568E3AE82}" name="Shane Simpkin" initials="SS" userId="S::s.simpkin@su.arts.ac.uk::c689c0b4-68dc-4b9b-8e6b-ba9983781a0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767"/>
    <a:srgbClr val="514A8F"/>
    <a:srgbClr val="B33A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79A2FB-979C-4792-923A-2CD721308D0A}" v="1" dt="2023-09-06T01:49:28.365"/>
    <p1510:client id="{2770DE3E-ED0D-AF90-1021-78AC321F5080}" v="19" dt="2023-09-05T17:48:48.923"/>
    <p1510:client id="{8F3D7555-93F2-F1B8-298F-FB46D2C5A885}" v="30" dt="2023-09-06T01:45:42.728"/>
    <p1510:client id="{B862956A-370F-669A-E366-04FDACF77B72}" v="1" dt="2023-09-11T09:49:53.100"/>
    <p1510:client id="{F5AA607F-F142-4997-88D5-48AD9BA44BFB}" v="626" dt="2023-09-06T01:35:47.925"/>
    <p1510:client id="{F89612B3-5BCD-434D-B34D-7B9D6EC220A0}" v="364" vWet="366" dt="2023-09-05T19:04:16.6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Light Style 3 –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7ECB5-F7E6-45FA-8578-A0896677EA64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04520-C65F-4FEA-BEDB-7A4297897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347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580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336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761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22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027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0093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9002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911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7DD01-3AEC-495B-A476-4C4718B673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7C96A6-3CEC-4B8F-86F9-E7EBACB33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B9129-1D91-4E3E-BDC0-7F02B2AE8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3F1E9-C218-4C20-AF6F-C0E2BF561DC6}" type="datetime1">
              <a:rPr lang="en-US" smtClean="0"/>
              <a:t>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F8910-47BF-4705-A85B-18072B0A1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516AC-FFC7-494E-A459-10051A513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146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A3E77-844A-48DD-BF89-5FF302119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9DF77B-5373-4040-A1A4-918421F53B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FC467-D52D-42DF-9D71-34D42347F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7242-3211-4832-BE91-1B54AA3A4C6F}" type="datetime1">
              <a:rPr lang="en-US" smtClean="0"/>
              <a:t>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6548A-E885-4228-BD57-C571BBF7D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C5E61-CF59-4439-9F45-C57ED095F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48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0B402D-D07F-49FF-8FF1-7D80B551AA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E43CD1-9B6E-4882-BCFE-2E1A56CFE4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6E9FD-A7B6-41F8-8C2C-F75FA0298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A449-74C6-4B09-9593-777ADB51256A}" type="datetime1">
              <a:rPr lang="en-US" smtClean="0"/>
              <a:t>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61C7F-1686-4F89-A5B7-D2CFEC210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B3DEC-2173-4864-A2CA-AC8EB9EDD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997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D519F-38AF-4FE1-BC99-E17D46A93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E8AD4-3FBA-4E76-B0E5-9189908CB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2E043-FD95-45B1-9048-1876CFDD5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DA32-4571-4071-957D-9F6458B0A468}" type="datetime1">
              <a:rPr lang="en-US" smtClean="0"/>
              <a:t>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B52B9-71F1-4F85-BB24-098B839DB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ADD7E-020C-4D67-92A7-AC672D916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925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0A016-62E0-41E7-B875-16709805F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1ECEA6-19FB-4FA2-8687-9EDA78212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20E24-887B-42C8-9C9F-644545D09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0118-44C2-4081-B68E-37C8833CDA65}" type="datetime1">
              <a:rPr lang="en-US" smtClean="0"/>
              <a:t>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E99C4-DE23-4031-AFCF-F9431B5EF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A0E0F-4A86-46B7-98BE-11AD5A69C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62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60B12-8435-4660-B083-D85FE903E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3543D-2440-4A93-A46B-9773B161C6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1E8126-E9DE-49B7-ACC2-97B1F0BE92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DEB6F7-D9DA-45E4-AB59-A86F6922F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DDA23-AFCE-49C6-985E-8690FEB47A31}" type="datetime1">
              <a:rPr lang="en-US" smtClean="0"/>
              <a:t>9/12/2023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595D59-63B4-45E5-A914-1C350337A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199C3C-3D6D-4F88-A900-0F905C9EE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493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F68AB-570F-4897-9536-0B0FBCE9C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5041D5-67ED-4FBD-AEB5-4CBC583BE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A10E82-A8B6-42D1-B548-44BCEB6BFE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591605-3607-4601-8F4B-A503A2E403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9E3130-0077-4B70-8138-CBD3ECF2F4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533B8C-38FC-4C7C-8756-994EEAAA0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9B3C-48E9-4724-B644-E7767517E7DD}" type="datetime1">
              <a:rPr lang="en-US" smtClean="0"/>
              <a:t>9/12/2023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065498-25B7-4579-BF51-8D3177B1E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F584ED-2417-4D05-A0D6-7FC53BDA5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269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2BDC5-8391-4500-975A-D749743CA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56E245-5C9B-478F-896E-9BFABCE62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BFD63-23B7-4E8A-A653-D0638224B4D5}" type="datetime1">
              <a:rPr lang="en-US" smtClean="0"/>
              <a:t>9/12/2023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8813EF-5FEF-43A0-B150-064E6586E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223BBB-2989-4D5A-BC49-7C9E2955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622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2E3B9E-0E9A-4FD6-83B3-E093DCE95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B5E11-D2AE-4A9C-AAD7-7FA4D6D2E889}" type="datetime1">
              <a:rPr lang="en-US" smtClean="0"/>
              <a:t>9/12/2023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C9BE69-A9A4-4440-962E-5C813AB92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852153-144E-4E5F-AC31-3924E9255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18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9032C-7B1B-43AA-B9C0-6BA0EB4A5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03B25-DDEE-4031-93A5-60DA60190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F4F145-8CE1-4D13-94F4-1EC75AEBF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B7231-009C-46AA-B8AC-2FED0CC30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E5A9-E68A-4635-9CC3-D7ABFA04F097}" type="datetime1">
              <a:rPr lang="en-US" smtClean="0"/>
              <a:t>9/12/2023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7231A7-CD1F-42A3-9CCC-9DD38C180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3D1DE3-082A-4C64-9E0F-FCE0CDE4C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310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C58D2-30A3-4061-A58B-2E5DB2115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24E624-FFD1-445F-A1CC-5E0AAEC88C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765FED-69D0-4089-9465-8D969D003D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CE2E1A-C95D-48F7-A171-1CA275139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D0C3-913A-4EA5-909C-3B3E9A5F6041}" type="datetime1">
              <a:rPr lang="en-US" smtClean="0"/>
              <a:t>9/12/2023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34A990-EC07-4C8A-850E-394118CC0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96D6D1-3A90-4B5E-A79C-BCCCC660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811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0F956F-7156-40B4-B53F-49A56B074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232F7F-654A-44B2-AAA1-851517F82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84149-E970-4417-9813-43DD4911BE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8A5EA-FCCD-4A5A-85D9-5F5EE2B75D23}" type="datetime1">
              <a:rPr lang="en-US" smtClean="0"/>
              <a:t>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70519-0F10-4B39-8DDE-DCFBFC2E0E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D0BA8-7374-4694-8860-BE8D6CC81D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244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z.campbell@su.arts.ac.uk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horturl.at/alWZ5" TargetMode="External"/><Relationship Id="rId4" Type="http://schemas.openxmlformats.org/officeDocument/2006/relationships/hyperlink" Target="https://forms.office.com/r/U8cwcXXmUj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1">
            <a:extLst>
              <a:ext uri="{FF2B5EF4-FFF2-40B4-BE49-F238E27FC236}">
                <a16:creationId xmlns:a16="http://schemas.microsoft.com/office/drawing/2014/main" id="{FEF4E260-B79D-41D8-90EB-C84807CD77E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135" y="476778"/>
            <a:ext cx="7212450" cy="59206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13">
            <a:extLst>
              <a:ext uri="{FF2B5EF4-FFF2-40B4-BE49-F238E27FC236}">
                <a16:creationId xmlns:a16="http://schemas.microsoft.com/office/drawing/2014/main" id="{0686AD50-C6DC-4D98-A467-9AC1F3C2D8D0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230880" y="4424906"/>
            <a:ext cx="36576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5">
            <a:extLst>
              <a:ext uri="{FF2B5EF4-FFF2-40B4-BE49-F238E27FC236}">
                <a16:creationId xmlns:a16="http://schemas.microsoft.com/office/drawing/2014/main" id="{241208F6-8B1C-4098-9388-150BC8E447B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452" y="476778"/>
            <a:ext cx="3864383" cy="592065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E43B577-D23F-B946-1C44-01A429AAB71E}"/>
              </a:ext>
            </a:extLst>
          </p:cNvPr>
          <p:cNvSpPr/>
          <p:nvPr/>
        </p:nvSpPr>
        <p:spPr>
          <a:xfrm>
            <a:off x="329164" y="318653"/>
            <a:ext cx="11379547" cy="6249932"/>
          </a:xfrm>
          <a:prstGeom prst="rect">
            <a:avLst/>
          </a:prstGeom>
          <a:solidFill>
            <a:srgbClr val="FEE767"/>
          </a:solidFill>
          <a:ln>
            <a:solidFill>
              <a:srgbClr val="FEE7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DB4D89AF-7518-4F31-A3A6-C21EDA9E6BA1}"/>
              </a:ext>
            </a:extLst>
          </p:cNvPr>
          <p:cNvSpPr>
            <a:spLocks noGrp="1"/>
          </p:cNvSpPr>
          <p:nvPr/>
        </p:nvSpPr>
        <p:spPr>
          <a:xfrm>
            <a:off x="5646937" y="5452173"/>
            <a:ext cx="5956353" cy="12472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>
                <a:solidFill>
                  <a:schemeClr val="accent6"/>
                </a:solidFill>
                <a:ea typeface="+mn-lt"/>
                <a:cs typeface="+mn-lt"/>
              </a:rPr>
              <a:t> Zoë Campbell (She/Her) </a:t>
            </a:r>
            <a:endParaRPr lang="en-GB">
              <a:solidFill>
                <a:schemeClr val="accent6"/>
              </a:solidFill>
              <a:ea typeface="Roboto"/>
              <a:cs typeface="Roboto"/>
            </a:endParaRPr>
          </a:p>
          <a:p>
            <a:pPr algn="r"/>
            <a:r>
              <a:rPr lang="en-GB" sz="2000">
                <a:solidFill>
                  <a:schemeClr val="accent6"/>
                </a:solidFill>
                <a:ea typeface="+mn-lt"/>
                <a:cs typeface="+mn-lt"/>
              </a:rPr>
              <a:t>Wellbeing and Liberation Coordinator</a:t>
            </a:r>
            <a:endParaRPr lang="en-GB" sz="2000">
              <a:solidFill>
                <a:schemeClr val="accent6"/>
              </a:solidFill>
              <a:ea typeface="Roboto"/>
              <a:cs typeface="Roboto"/>
            </a:endParaRPr>
          </a:p>
        </p:txBody>
      </p:sp>
      <p:pic>
        <p:nvPicPr>
          <p:cNvPr id="18" name="Picture 18" descr="A picture containing chart&#10;&#10;Description automatically generated">
            <a:extLst>
              <a:ext uri="{FF2B5EF4-FFF2-40B4-BE49-F238E27FC236}">
                <a16:creationId xmlns:a16="http://schemas.microsoft.com/office/drawing/2014/main" id="{9F14C164-6336-DB4C-C3B5-E0D14E6E23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725" y="316346"/>
            <a:ext cx="4368313" cy="6248406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A7E5769E-41EE-44C3-B384-3BD13FDBD3C8}"/>
              </a:ext>
            </a:extLst>
          </p:cNvPr>
          <p:cNvSpPr>
            <a:spLocks noGrp="1"/>
          </p:cNvSpPr>
          <p:nvPr/>
        </p:nvSpPr>
        <p:spPr>
          <a:xfrm>
            <a:off x="2724906" y="1885578"/>
            <a:ext cx="5956353" cy="30389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5400" b="1">
                <a:solidFill>
                  <a:schemeClr val="accent6"/>
                </a:solidFill>
              </a:rPr>
              <a:t>Equity, Diversity, and Inclusivity (EDI)</a:t>
            </a:r>
          </a:p>
        </p:txBody>
      </p:sp>
    </p:spTree>
    <p:extLst>
      <p:ext uri="{BB962C8B-B14F-4D97-AF65-F5344CB8AC3E}">
        <p14:creationId xmlns:p14="http://schemas.microsoft.com/office/powerpoint/2010/main" val="757767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559ABA-CC4F-8343-F407-E94AF8E947E8}"/>
              </a:ext>
            </a:extLst>
          </p:cNvPr>
          <p:cNvSpPr/>
          <p:nvPr/>
        </p:nvSpPr>
        <p:spPr>
          <a:xfrm>
            <a:off x="332450" y="314303"/>
            <a:ext cx="11528842" cy="6223657"/>
          </a:xfrm>
          <a:prstGeom prst="rect">
            <a:avLst/>
          </a:prstGeom>
          <a:solidFill>
            <a:srgbClr val="FEE767"/>
          </a:solidFill>
          <a:ln>
            <a:solidFill>
              <a:srgbClr val="FEE7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749" y="2374391"/>
            <a:ext cx="3494362" cy="2084833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B33A5E"/>
                </a:solidFill>
                <a:ea typeface="+mj-lt"/>
                <a:cs typeface="+mj-lt"/>
              </a:rPr>
              <a:t>Why run a session like this?</a:t>
            </a:r>
            <a:endParaRPr lang="en-GB" b="1">
              <a:solidFill>
                <a:srgbClr val="B33A5E"/>
              </a:solidFill>
              <a:ea typeface="+mj-lt"/>
              <a:cs typeface="+mj-lt"/>
            </a:endParaRP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C43DCB87-498B-49FF-B62E-88DDA954CB19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A2C9D7B-A1C5-4AEA-8E3D-C1DBB5239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4486" y="2618231"/>
            <a:ext cx="6715760" cy="197815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Role as leaders</a:t>
            </a:r>
          </a:p>
          <a:p>
            <a:r>
              <a:rPr lang="en-US">
                <a:ea typeface="+mn-lt"/>
                <a:cs typeface="+mn-lt"/>
              </a:rPr>
              <a:t>Time to explore together</a:t>
            </a:r>
          </a:p>
          <a:p>
            <a:r>
              <a:rPr lang="en-US">
                <a:ea typeface="+mn-lt"/>
                <a:cs typeface="+mn-lt"/>
              </a:rPr>
              <a:t>Opportunities for you</a:t>
            </a:r>
          </a:p>
          <a:p>
            <a:endParaRPr lang="en-US">
              <a:ea typeface="+mn-lt"/>
              <a:cs typeface="+mn-lt"/>
            </a:endParaRPr>
          </a:p>
          <a:p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endParaRPr lang="en-US">
              <a:ea typeface="+mn-lt"/>
              <a:cs typeface="+mn-lt"/>
            </a:endParaRPr>
          </a:p>
        </p:txBody>
      </p:sp>
      <p:pic>
        <p:nvPicPr>
          <p:cNvPr id="3" name="Picture 7" descr="Chart, bubble chart&#10;&#10;Description automatically generated">
            <a:extLst>
              <a:ext uri="{FF2B5EF4-FFF2-40B4-BE49-F238E27FC236}">
                <a16:creationId xmlns:a16="http://schemas.microsoft.com/office/drawing/2014/main" id="{49455079-19EC-BDED-9614-ED3C3AD2FFD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6283" t="51852" r="384" b="370"/>
          <a:stretch/>
        </p:blipFill>
        <p:spPr>
          <a:xfrm rot="16200000">
            <a:off x="9493443" y="4346177"/>
            <a:ext cx="2905013" cy="1853811"/>
          </a:xfrm>
          <a:prstGeom prst="rect">
            <a:avLst/>
          </a:prstGeom>
        </p:spPr>
      </p:pic>
      <p:pic>
        <p:nvPicPr>
          <p:cNvPr id="8" name="Picture 7" descr="Chart, bubble chart&#10;&#10;Description automatically generated">
            <a:extLst>
              <a:ext uri="{FF2B5EF4-FFF2-40B4-BE49-F238E27FC236}">
                <a16:creationId xmlns:a16="http://schemas.microsoft.com/office/drawing/2014/main" id="{38E72BD0-DE7E-6A70-D8FC-726E96C571B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732" t="-338" r="36599" b="49075"/>
          <a:stretch/>
        </p:blipFill>
        <p:spPr>
          <a:xfrm rot="10320000">
            <a:off x="9751110" y="1860721"/>
            <a:ext cx="1759315" cy="1989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993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946C99-F51F-8136-33AC-103A9BA227BA}"/>
              </a:ext>
            </a:extLst>
          </p:cNvPr>
          <p:cNvSpPr/>
          <p:nvPr/>
        </p:nvSpPr>
        <p:spPr>
          <a:xfrm>
            <a:off x="329164" y="318653"/>
            <a:ext cx="11528842" cy="6223657"/>
          </a:xfrm>
          <a:prstGeom prst="rect">
            <a:avLst/>
          </a:prstGeom>
          <a:solidFill>
            <a:srgbClr val="FEE767"/>
          </a:solidFill>
          <a:ln>
            <a:solidFill>
              <a:srgbClr val="FEE7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22" y="959746"/>
            <a:ext cx="3882550" cy="4959000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chemeClr val="accent6"/>
                </a:solidFill>
                <a:ea typeface="+mj-lt"/>
                <a:cs typeface="+mj-lt"/>
              </a:rPr>
              <a:t>What does it mean to be actively </a:t>
            </a:r>
            <a:br>
              <a:rPr lang="en-US" sz="4000" b="1">
                <a:solidFill>
                  <a:schemeClr val="accent6"/>
                </a:solidFill>
                <a:ea typeface="+mj-lt"/>
                <a:cs typeface="+mj-lt"/>
              </a:rPr>
            </a:br>
            <a:r>
              <a:rPr lang="en-US" sz="4000" b="1">
                <a:solidFill>
                  <a:schemeClr val="accent6"/>
                </a:solidFill>
                <a:ea typeface="+mj-lt"/>
                <a:cs typeface="+mj-lt"/>
              </a:rPr>
              <a:t>inclusive?</a:t>
            </a: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C43DCB87-498B-49FF-B62E-88DDA954CB19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23390D4F-00E4-4CF5-9B25-8B2B911A3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4088" y="1581785"/>
            <a:ext cx="6543232" cy="433696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Font typeface="Arial"/>
              <a:buChar char="•"/>
            </a:pPr>
            <a:r>
              <a:rPr lang="en-US">
                <a:ea typeface="Roboto"/>
                <a:cs typeface="Roboto"/>
              </a:rPr>
              <a:t>Making a conscious effort to accommodate others</a:t>
            </a:r>
          </a:p>
          <a:p>
            <a:pPr>
              <a:buFont typeface="Arial"/>
              <a:buChar char="•"/>
            </a:pPr>
            <a:r>
              <a:rPr lang="en-US">
                <a:ea typeface="Roboto"/>
                <a:cs typeface="Roboto"/>
              </a:rPr>
              <a:t>Working with those who have lived experience</a:t>
            </a:r>
          </a:p>
          <a:p>
            <a:pPr>
              <a:buFont typeface="Arial"/>
              <a:buChar char="•"/>
            </a:pPr>
            <a:r>
              <a:rPr lang="en-US">
                <a:ea typeface="Roboto"/>
                <a:cs typeface="Roboto"/>
              </a:rPr>
              <a:t>Acting on your commitments</a:t>
            </a:r>
          </a:p>
          <a:p>
            <a:pPr>
              <a:buFont typeface="Arial"/>
              <a:buChar char="•"/>
            </a:pPr>
            <a:endParaRPr lang="en-US">
              <a:ea typeface="Roboto"/>
              <a:cs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303488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559ABA-CC4F-8343-F407-E94AF8E947E8}"/>
              </a:ext>
            </a:extLst>
          </p:cNvPr>
          <p:cNvSpPr/>
          <p:nvPr/>
        </p:nvSpPr>
        <p:spPr>
          <a:xfrm>
            <a:off x="331579" y="314303"/>
            <a:ext cx="11528842" cy="6223657"/>
          </a:xfrm>
          <a:prstGeom prst="rect">
            <a:avLst/>
          </a:prstGeom>
          <a:solidFill>
            <a:srgbClr val="FEE767"/>
          </a:solidFill>
          <a:ln>
            <a:solidFill>
              <a:srgbClr val="FEE7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749" y="2374391"/>
            <a:ext cx="3623315" cy="2084833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B33A5E"/>
                </a:solidFill>
                <a:ea typeface="+mj-lt"/>
                <a:cs typeface="+mj-lt"/>
              </a:rPr>
              <a:t>What do you think?</a:t>
            </a:r>
            <a:endParaRPr lang="en-US"/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C43DCB87-498B-49FF-B62E-88DDA954CB19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A2C9D7B-A1C5-4AEA-8E3D-C1DBB5239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4486" y="2581655"/>
            <a:ext cx="6715760" cy="197815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>
                <a:ea typeface="+mn-lt"/>
                <a:cs typeface="+mn-lt"/>
              </a:rPr>
              <a:t>Liberation</a:t>
            </a:r>
          </a:p>
          <a:p>
            <a:r>
              <a:rPr lang="en-US">
                <a:ea typeface="+mn-lt"/>
                <a:cs typeface="+mn-lt"/>
              </a:rPr>
              <a:t>Intersectionality</a:t>
            </a:r>
          </a:p>
          <a:p>
            <a:r>
              <a:rPr lang="en-US">
                <a:ea typeface="+mn-lt"/>
                <a:cs typeface="+mn-lt"/>
              </a:rPr>
              <a:t>Allyship</a:t>
            </a:r>
          </a:p>
          <a:p>
            <a:r>
              <a:rPr lang="en-US">
                <a:ea typeface="+mn-lt"/>
                <a:cs typeface="+mn-lt"/>
              </a:rPr>
              <a:t>Active </a:t>
            </a:r>
            <a:r>
              <a:rPr lang="en-US" err="1">
                <a:ea typeface="+mn-lt"/>
                <a:cs typeface="+mn-lt"/>
              </a:rPr>
              <a:t>Bystanding</a:t>
            </a:r>
            <a:endParaRPr lang="en-US">
              <a:ea typeface="+mn-lt"/>
              <a:cs typeface="+mn-lt"/>
            </a:endParaRPr>
          </a:p>
          <a:p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endParaRPr lang="en-US">
              <a:ea typeface="+mn-lt"/>
              <a:cs typeface="+mn-lt"/>
            </a:endParaRPr>
          </a:p>
        </p:txBody>
      </p:sp>
      <p:pic>
        <p:nvPicPr>
          <p:cNvPr id="9" name="Picture 8" descr="Chart, bubble chart&#10;&#10;Description automatically generated">
            <a:extLst>
              <a:ext uri="{FF2B5EF4-FFF2-40B4-BE49-F238E27FC236}">
                <a16:creationId xmlns:a16="http://schemas.microsoft.com/office/drawing/2014/main" id="{2FFFB8FC-AF13-CEC1-C36F-B5995E99249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732" t="-338" r="36599" b="49075"/>
          <a:stretch/>
        </p:blipFill>
        <p:spPr>
          <a:xfrm rot="5400000">
            <a:off x="10029654" y="4687164"/>
            <a:ext cx="1737360" cy="1964234"/>
          </a:xfrm>
          <a:prstGeom prst="rect">
            <a:avLst/>
          </a:prstGeom>
        </p:spPr>
      </p:pic>
      <p:pic>
        <p:nvPicPr>
          <p:cNvPr id="14" name="Picture 13" descr="A picture containing graphics, cartoon, creativity&#10;&#10;Description automatically generated">
            <a:extLst>
              <a:ext uri="{FF2B5EF4-FFF2-40B4-BE49-F238E27FC236}">
                <a16:creationId xmlns:a16="http://schemas.microsoft.com/office/drawing/2014/main" id="{10B86ADC-F9F7-2DA9-15A0-9CB9717A476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2383" t="6334" r="45933" b="82107"/>
          <a:stretch/>
        </p:blipFill>
        <p:spPr>
          <a:xfrm rot="19089065">
            <a:off x="10446867" y="4732274"/>
            <a:ext cx="822505" cy="621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9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286F5E-3226-AD11-28E0-C568445867A8}"/>
              </a:ext>
            </a:extLst>
          </p:cNvPr>
          <p:cNvSpPr/>
          <p:nvPr/>
        </p:nvSpPr>
        <p:spPr>
          <a:xfrm>
            <a:off x="332450" y="314303"/>
            <a:ext cx="11528842" cy="6223657"/>
          </a:xfrm>
          <a:prstGeom prst="rect">
            <a:avLst/>
          </a:prstGeom>
          <a:solidFill>
            <a:srgbClr val="FEE767"/>
          </a:solidFill>
          <a:ln>
            <a:solidFill>
              <a:srgbClr val="FEE7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ADC998B7-589C-3A63-6E87-23E8A21650ED}"/>
              </a:ext>
            </a:extLst>
          </p:cNvPr>
          <p:cNvSpPr/>
          <p:nvPr/>
        </p:nvSpPr>
        <p:spPr>
          <a:xfrm>
            <a:off x="4398262" y="1543144"/>
            <a:ext cx="1124714" cy="3670285"/>
          </a:xfrm>
          <a:prstGeom prst="rect">
            <a:avLst/>
          </a:prstGeom>
          <a:solidFill>
            <a:srgbClr val="FEE76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313" y="3340005"/>
            <a:ext cx="5730917" cy="719689"/>
          </a:xfrm>
        </p:spPr>
        <p:txBody>
          <a:bodyPr>
            <a:noAutofit/>
          </a:bodyPr>
          <a:lstStyle/>
          <a:p>
            <a:r>
              <a:rPr lang="en-GB" sz="3300" b="1">
                <a:solidFill>
                  <a:srgbClr val="B33A5E"/>
                </a:solidFill>
                <a:ea typeface="+mj-lt"/>
                <a:cs typeface="+mj-lt"/>
              </a:rPr>
              <a:t>Activity: What can you do?</a:t>
            </a:r>
            <a:endParaRPr lang="en-GB" sz="3300">
              <a:solidFill>
                <a:srgbClr val="B33A5E"/>
              </a:solidFill>
            </a:endParaRP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C43DCB87-498B-49FF-B62E-88DDA954CB19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A2C9D7B-A1C5-4AEA-8E3D-C1DBB5239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2224" y="4055191"/>
            <a:ext cx="7077456" cy="206452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1800">
                <a:ea typeface="+mn-lt"/>
                <a:cs typeface="+mn-lt"/>
              </a:rPr>
              <a:t>Plan an event for your members:</a:t>
            </a:r>
          </a:p>
          <a:p>
            <a:pPr marL="0" indent="0">
              <a:buNone/>
            </a:pPr>
            <a:r>
              <a:rPr lang="en-US" sz="1800">
                <a:ea typeface="+mn-lt"/>
                <a:cs typeface="+mn-lt"/>
              </a:rPr>
              <a:t>Choose a type of student from the section above</a:t>
            </a:r>
          </a:p>
          <a:p>
            <a:r>
              <a:rPr lang="en-US" sz="1800">
                <a:ea typeface="+mn-lt"/>
                <a:cs typeface="+mn-lt"/>
              </a:rPr>
              <a:t>What activity do you want to involve them in?</a:t>
            </a:r>
          </a:p>
          <a:p>
            <a:r>
              <a:rPr lang="en-GB" sz="1800">
                <a:ea typeface="+mn-lt"/>
                <a:cs typeface="+mn-lt"/>
              </a:rPr>
              <a:t>What would they need to be able to fully access and participate?</a:t>
            </a:r>
            <a:endParaRPr lang="en-US" sz="1800">
              <a:ea typeface="+mn-lt"/>
              <a:cs typeface="+mn-lt"/>
            </a:endParaRPr>
          </a:p>
          <a:p>
            <a:r>
              <a:rPr lang="en-US" sz="1800">
                <a:ea typeface="+mn-lt"/>
                <a:cs typeface="+mn-lt"/>
              </a:rPr>
              <a:t>What support and resources do you need?</a:t>
            </a:r>
          </a:p>
          <a:p>
            <a:r>
              <a:rPr lang="en-US" sz="1800">
                <a:ea typeface="+mn-lt"/>
                <a:cs typeface="+mn-lt"/>
              </a:rPr>
              <a:t>Is there anything you need to ask them to help you plan?</a:t>
            </a:r>
          </a:p>
          <a:p>
            <a:endParaRPr lang="en-US" sz="1800">
              <a:ea typeface="+mn-lt"/>
              <a:cs typeface="+mn-lt"/>
            </a:endParaRPr>
          </a:p>
        </p:txBody>
      </p:sp>
      <p:pic>
        <p:nvPicPr>
          <p:cNvPr id="8" name="Picture 7" descr="A picture containing graphics, cartoon, creativity&#10;&#10;Description automatically generated">
            <a:extLst>
              <a:ext uri="{FF2B5EF4-FFF2-40B4-BE49-F238E27FC236}">
                <a16:creationId xmlns:a16="http://schemas.microsoft.com/office/drawing/2014/main" id="{074C935D-6909-84D4-9868-C82C7BEB802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-20270" r="45933" b="59531"/>
          <a:stretch/>
        </p:blipFill>
        <p:spPr>
          <a:xfrm rot="10800000">
            <a:off x="9819289" y="4370099"/>
            <a:ext cx="2050729" cy="3265866"/>
          </a:xfrm>
          <a:prstGeom prst="rect">
            <a:avLst/>
          </a:prstGeom>
        </p:spPr>
      </p:pic>
      <p:pic>
        <p:nvPicPr>
          <p:cNvPr id="9" name="Picture 8" descr="A picture containing graphics, cartoon, creativity&#10;&#10;Description automatically generated">
            <a:extLst>
              <a:ext uri="{FF2B5EF4-FFF2-40B4-BE49-F238E27FC236}">
                <a16:creationId xmlns:a16="http://schemas.microsoft.com/office/drawing/2014/main" id="{719F4386-F70E-5B8A-D05C-640919517E4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5502" t="-20270" r="957" b="60184"/>
          <a:stretch/>
        </p:blipFill>
        <p:spPr>
          <a:xfrm>
            <a:off x="10366936" y="-674452"/>
            <a:ext cx="1504471" cy="291996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E454C7E-D7E8-F0D5-AC27-44B7A59B2D7D}"/>
              </a:ext>
            </a:extLst>
          </p:cNvPr>
          <p:cNvSpPr txBox="1"/>
          <p:nvPr/>
        </p:nvSpPr>
        <p:spPr>
          <a:xfrm>
            <a:off x="456313" y="485448"/>
            <a:ext cx="6952437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300" b="1" i="0" u="none" strike="noStrike" kern="1200" cap="none" spc="0" normalizeH="0" baseline="0" noProof="0">
                <a:ln>
                  <a:noFill/>
                </a:ln>
                <a:solidFill>
                  <a:srgbClr val="B33A5E"/>
                </a:solidFill>
                <a:effectLst/>
                <a:uLnTx/>
                <a:uFillTx/>
                <a:latin typeface="Rubik Medium"/>
                <a:ea typeface="+mj-lt"/>
                <a:cs typeface="+mj-lt"/>
              </a:rPr>
              <a:t>Who are UAL students?</a:t>
            </a:r>
            <a:endParaRPr kumimoji="0" lang="en-US" sz="3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233173-ECFA-65B2-5C28-37F8D2AF9951}"/>
              </a:ext>
            </a:extLst>
          </p:cNvPr>
          <p:cNvSpPr txBox="1"/>
          <p:nvPr/>
        </p:nvSpPr>
        <p:spPr>
          <a:xfrm>
            <a:off x="1792224" y="1067797"/>
            <a:ext cx="8257032" cy="2308324"/>
          </a:xfrm>
          <a:prstGeom prst="rect">
            <a:avLst/>
          </a:prstGeom>
          <a:noFill/>
        </p:spPr>
        <p:txBody>
          <a:bodyPr wrap="square" lIns="91440" tIns="45720" rIns="91440" bIns="45720" numCol="2" anchor="t">
            <a:spAutoFit/>
          </a:bodyPr>
          <a:lstStyle/>
          <a:p>
            <a:r>
              <a:rPr lang="en-US">
                <a:ea typeface="+mn-lt"/>
                <a:cs typeface="+mn-lt"/>
              </a:rPr>
              <a:t>Students of Circumstance: </a:t>
            </a:r>
          </a:p>
          <a:p>
            <a:r>
              <a:rPr lang="en-US">
                <a:ea typeface="+mn-lt"/>
                <a:cs typeface="+mn-lt"/>
              </a:rPr>
              <a:t>Parents and Carers</a:t>
            </a:r>
          </a:p>
          <a:p>
            <a:r>
              <a:rPr lang="en-US">
                <a:ea typeface="+mn-lt"/>
                <a:cs typeface="+mn-lt"/>
              </a:rPr>
              <a:t>Postgraduates</a:t>
            </a:r>
          </a:p>
          <a:p>
            <a:r>
              <a:rPr lang="en-US">
                <a:ea typeface="+mn-lt"/>
                <a:cs typeface="+mn-lt"/>
              </a:rPr>
              <a:t>Commuters</a:t>
            </a:r>
          </a:p>
          <a:p>
            <a:r>
              <a:rPr lang="en-US">
                <a:ea typeface="+mn-lt"/>
                <a:cs typeface="+mn-lt"/>
              </a:rPr>
              <a:t>International</a:t>
            </a:r>
          </a:p>
          <a:p>
            <a:r>
              <a:rPr lang="en-US">
                <a:ea typeface="+mn-lt"/>
                <a:cs typeface="+mn-lt"/>
              </a:rPr>
              <a:t>Mature</a:t>
            </a:r>
          </a:p>
          <a:p>
            <a:endParaRPr lang="en-US">
              <a:ea typeface="+mn-lt"/>
              <a:cs typeface="+mn-lt"/>
            </a:endParaRPr>
          </a:p>
          <a:p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</a:rPr>
              <a:t>Liberation Groups: </a:t>
            </a:r>
          </a:p>
          <a:p>
            <a:r>
              <a:rPr lang="en-US">
                <a:ea typeface="+mn-lt"/>
                <a:cs typeface="+mn-lt"/>
              </a:rPr>
              <a:t>Disabled</a:t>
            </a:r>
          </a:p>
          <a:p>
            <a:r>
              <a:rPr lang="en-US">
                <a:ea typeface="+mn-lt"/>
                <a:cs typeface="+mn-lt"/>
              </a:rPr>
              <a:t>Students of </a:t>
            </a:r>
            <a:r>
              <a:rPr lang="en-US" err="1">
                <a:ea typeface="+mn-lt"/>
                <a:cs typeface="+mn-lt"/>
              </a:rPr>
              <a:t>Colour</a:t>
            </a:r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</a:rPr>
              <a:t>Women</a:t>
            </a:r>
          </a:p>
          <a:p>
            <a:r>
              <a:rPr lang="en-US">
                <a:ea typeface="+mn-lt"/>
                <a:cs typeface="+mn-lt"/>
              </a:rPr>
              <a:t>LGBTQ+ </a:t>
            </a:r>
          </a:p>
          <a:p>
            <a:r>
              <a:rPr lang="en-US">
                <a:ea typeface="+mn-lt"/>
                <a:cs typeface="+mn-lt"/>
              </a:rPr>
              <a:t>Faith</a:t>
            </a:r>
          </a:p>
          <a:p>
            <a:endParaRPr lang="en-US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4897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78DF806-6C30-08D8-76A0-1B5BF26F56CD}"/>
              </a:ext>
            </a:extLst>
          </p:cNvPr>
          <p:cNvSpPr/>
          <p:nvPr/>
        </p:nvSpPr>
        <p:spPr>
          <a:xfrm>
            <a:off x="341594" y="314303"/>
            <a:ext cx="11528842" cy="6223657"/>
          </a:xfrm>
          <a:prstGeom prst="rect">
            <a:avLst/>
          </a:prstGeom>
          <a:solidFill>
            <a:srgbClr val="FEE767"/>
          </a:solidFill>
          <a:ln>
            <a:solidFill>
              <a:srgbClr val="FEE7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702" y="2286235"/>
            <a:ext cx="3648456" cy="2285530"/>
          </a:xfrm>
        </p:spPr>
        <p:txBody>
          <a:bodyPr>
            <a:normAutofit/>
          </a:bodyPr>
          <a:lstStyle/>
          <a:p>
            <a:r>
              <a:rPr lang="en-US" sz="3600" b="1">
                <a:solidFill>
                  <a:schemeClr val="accent6"/>
                </a:solidFill>
                <a:ea typeface="+mj-lt"/>
                <a:cs typeface="+mj-lt"/>
              </a:rPr>
              <a:t>What can you do?</a:t>
            </a:r>
            <a:endParaRPr lang="en-US" b="1">
              <a:solidFill>
                <a:schemeClr val="accent6"/>
              </a:solidFill>
              <a:ea typeface="+mj-lt"/>
              <a:cs typeface="+mj-lt"/>
            </a:endParaRP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C43DCB87-498B-49FF-B62E-88DDA954CB19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23390D4F-00E4-4CF5-9B25-8B2B911A3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8580" y="1260519"/>
            <a:ext cx="6327572" cy="4336961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Listen to your members</a:t>
            </a:r>
          </a:p>
          <a:p>
            <a:pPr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Be open to critique</a:t>
            </a:r>
          </a:p>
          <a:p>
            <a:pPr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Be an active bystander</a:t>
            </a:r>
          </a:p>
          <a:p>
            <a:pPr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Consider your platform and role</a:t>
            </a:r>
          </a:p>
          <a:p>
            <a:pPr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Be mindful of your experience and expertise and limits of this</a:t>
            </a:r>
          </a:p>
          <a:p>
            <a:pPr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Take time to reflect, rest, and set your boundaries</a:t>
            </a:r>
          </a:p>
          <a:p>
            <a:pPr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We have resources for you, come to us or put in a proposal</a:t>
            </a:r>
            <a:endParaRPr lang="en-US">
              <a:solidFill>
                <a:srgbClr val="FF0000"/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0051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A4D2BF-2D03-ADF8-1DBD-D60136175C93}"/>
              </a:ext>
            </a:extLst>
          </p:cNvPr>
          <p:cNvSpPr/>
          <p:nvPr/>
        </p:nvSpPr>
        <p:spPr>
          <a:xfrm>
            <a:off x="329164" y="318653"/>
            <a:ext cx="11528842" cy="6223657"/>
          </a:xfrm>
          <a:prstGeom prst="rect">
            <a:avLst/>
          </a:prstGeom>
          <a:solidFill>
            <a:srgbClr val="FEE767"/>
          </a:solidFill>
          <a:ln>
            <a:solidFill>
              <a:srgbClr val="FEE7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882550" cy="4959000"/>
          </a:xfrm>
        </p:spPr>
        <p:txBody>
          <a:bodyPr>
            <a:normAutofit/>
          </a:bodyPr>
          <a:lstStyle/>
          <a:p>
            <a:r>
              <a:rPr lang="en-US" sz="3800" b="1">
                <a:solidFill>
                  <a:srgbClr val="B33A5E"/>
                </a:solidFill>
                <a:ea typeface="+mj-lt"/>
                <a:cs typeface="+mj-lt"/>
              </a:rPr>
              <a:t>What Next?</a:t>
            </a:r>
            <a:endParaRPr lang="en-US" sz="3800" b="1">
              <a:solidFill>
                <a:srgbClr val="B33A5E"/>
              </a:solidFill>
            </a:endParaRPr>
          </a:p>
          <a:p>
            <a:endParaRPr lang="en-US" sz="3600">
              <a:solidFill>
                <a:srgbClr val="B33A5E"/>
              </a:solidFill>
              <a:ea typeface="+mj-lt"/>
              <a:cs typeface="+mj-lt"/>
            </a:endParaRP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C43DCB87-498B-49FF-B62E-88DDA954CB19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23390D4F-00E4-4CF5-9B25-8B2B911A3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5371" y="1035445"/>
            <a:ext cx="6543232" cy="433696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Opportunities</a:t>
            </a:r>
          </a:p>
          <a:p>
            <a:pPr>
              <a:buFont typeface="Arial"/>
              <a:buChar char="•"/>
            </a:pPr>
            <a:r>
              <a:rPr lang="en-US">
                <a:ea typeface="Roboto"/>
                <a:cs typeface="Roboto"/>
              </a:rPr>
              <a:t>Questions</a:t>
            </a:r>
          </a:p>
          <a:p>
            <a:pPr>
              <a:buFont typeface="Arial"/>
              <a:buChar char="•"/>
            </a:pPr>
            <a:r>
              <a:rPr lang="en-US">
                <a:ea typeface="Roboto"/>
                <a:cs typeface="Roboto"/>
              </a:rPr>
              <a:t>Support</a:t>
            </a:r>
          </a:p>
        </p:txBody>
      </p:sp>
      <p:pic>
        <p:nvPicPr>
          <p:cNvPr id="3" name="Picture 2" descr="Chart, bubble chart&#10;&#10;Description automatically generated">
            <a:extLst>
              <a:ext uri="{FF2B5EF4-FFF2-40B4-BE49-F238E27FC236}">
                <a16:creationId xmlns:a16="http://schemas.microsoft.com/office/drawing/2014/main" id="{6E20E39D-A5D3-A786-86EA-39283E1C7ED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732" t="-338" r="36599" b="49075"/>
          <a:stretch/>
        </p:blipFill>
        <p:spPr>
          <a:xfrm rot="19980000">
            <a:off x="2968567" y="1323530"/>
            <a:ext cx="1298213" cy="1467741"/>
          </a:xfrm>
          <a:prstGeom prst="rect">
            <a:avLst/>
          </a:prstGeom>
        </p:spPr>
      </p:pic>
      <p:pic>
        <p:nvPicPr>
          <p:cNvPr id="10" name="Picture 7" descr="Chart, bubble chart&#10;&#10;Description automatically generated">
            <a:extLst>
              <a:ext uri="{FF2B5EF4-FFF2-40B4-BE49-F238E27FC236}">
                <a16:creationId xmlns:a16="http://schemas.microsoft.com/office/drawing/2014/main" id="{1420F125-A7E4-F5DD-40A5-B5EB26A8414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6283" t="51852" r="384" b="370"/>
          <a:stretch/>
        </p:blipFill>
        <p:spPr>
          <a:xfrm flipH="1">
            <a:off x="9134103" y="4693674"/>
            <a:ext cx="2905013" cy="1853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310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1C6704-405D-B365-CBCE-BEDCFEFE9396}"/>
              </a:ext>
            </a:extLst>
          </p:cNvPr>
          <p:cNvSpPr/>
          <p:nvPr/>
        </p:nvSpPr>
        <p:spPr>
          <a:xfrm>
            <a:off x="329164" y="318653"/>
            <a:ext cx="11528842" cy="6223657"/>
          </a:xfrm>
          <a:prstGeom prst="rect">
            <a:avLst/>
          </a:prstGeom>
          <a:solidFill>
            <a:srgbClr val="FEE767"/>
          </a:solidFill>
          <a:ln>
            <a:solidFill>
              <a:srgbClr val="FEE7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882550" cy="4959000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rgbClr val="B33A5E"/>
                </a:solidFill>
                <a:ea typeface="+mj-lt"/>
                <a:cs typeface="+mj-lt"/>
              </a:rPr>
              <a:t>Opportunities </a:t>
            </a:r>
            <a:br>
              <a:rPr lang="en-US" sz="4000" b="1">
                <a:solidFill>
                  <a:srgbClr val="B33A5E"/>
                </a:solidFill>
                <a:ea typeface="+mj-lt"/>
                <a:cs typeface="+mj-lt"/>
              </a:rPr>
            </a:br>
            <a:r>
              <a:rPr lang="en-US" sz="4000" b="1">
                <a:solidFill>
                  <a:srgbClr val="B33A5E"/>
                </a:solidFill>
                <a:ea typeface="+mj-lt"/>
                <a:cs typeface="+mj-lt"/>
              </a:rPr>
              <a:t>for you</a:t>
            </a:r>
          </a:p>
          <a:p>
            <a:endParaRPr lang="en-US" sz="3600">
              <a:solidFill>
                <a:srgbClr val="B33A5E"/>
              </a:solidFill>
              <a:ea typeface="+mj-lt"/>
              <a:cs typeface="+mj-lt"/>
            </a:endParaRP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C43DCB87-498B-49FF-B62E-88DDA954CB19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23390D4F-00E4-4CF5-9B25-8B2B911A3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3977" y="1618355"/>
            <a:ext cx="6543232" cy="36500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Your activity – reflect</a:t>
            </a:r>
          </a:p>
          <a:p>
            <a:pPr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Arts Active</a:t>
            </a:r>
          </a:p>
          <a:p>
            <a:pPr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Liberation campaigns</a:t>
            </a:r>
          </a:p>
          <a:p>
            <a:pPr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Funding and Accessibility grant</a:t>
            </a:r>
          </a:p>
          <a:p>
            <a:pPr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Intern Roles (applications close 17</a:t>
            </a:r>
            <a:r>
              <a:rPr lang="en-US" baseline="30000">
                <a:ea typeface="+mn-lt"/>
                <a:cs typeface="+mn-lt"/>
              </a:rPr>
              <a:t>th</a:t>
            </a:r>
            <a:r>
              <a:rPr lang="en-US">
                <a:ea typeface="+mn-lt"/>
                <a:cs typeface="+mn-lt"/>
              </a:rPr>
              <a:t> September 2023)</a:t>
            </a:r>
          </a:p>
        </p:txBody>
      </p:sp>
    </p:spTree>
    <p:extLst>
      <p:ext uri="{BB962C8B-B14F-4D97-AF65-F5344CB8AC3E}">
        <p14:creationId xmlns:p14="http://schemas.microsoft.com/office/powerpoint/2010/main" val="444137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60ED1B0-B97A-8B91-9AAB-5C4BEFF24EF8}"/>
              </a:ext>
            </a:extLst>
          </p:cNvPr>
          <p:cNvSpPr/>
          <p:nvPr/>
        </p:nvSpPr>
        <p:spPr>
          <a:xfrm>
            <a:off x="329164" y="318653"/>
            <a:ext cx="11528842" cy="6223657"/>
          </a:xfrm>
          <a:prstGeom prst="rect">
            <a:avLst/>
          </a:prstGeom>
          <a:solidFill>
            <a:srgbClr val="FEE767"/>
          </a:solidFill>
          <a:ln>
            <a:solidFill>
              <a:srgbClr val="FEE7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882550" cy="4959000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rgbClr val="B33A5E"/>
                </a:solidFill>
                <a:ea typeface="+mj-lt"/>
                <a:cs typeface="+mj-lt"/>
              </a:rPr>
              <a:t>Questions</a:t>
            </a:r>
            <a:br>
              <a:rPr lang="en-US" sz="4000" b="1">
                <a:solidFill>
                  <a:srgbClr val="B33A5E"/>
                </a:solidFill>
                <a:ea typeface="+mj-lt"/>
                <a:cs typeface="+mj-lt"/>
              </a:rPr>
            </a:br>
            <a:r>
              <a:rPr lang="en-US" sz="4000" b="1">
                <a:solidFill>
                  <a:srgbClr val="B33A5E"/>
                </a:solidFill>
                <a:ea typeface="+mj-lt"/>
                <a:cs typeface="+mj-lt"/>
              </a:rPr>
              <a:t>Contacts and Support</a:t>
            </a:r>
          </a:p>
          <a:p>
            <a:endParaRPr lang="en-US" sz="3600">
              <a:solidFill>
                <a:srgbClr val="B33A5E"/>
              </a:solidFill>
              <a:ea typeface="+mj-lt"/>
              <a:cs typeface="+mj-lt"/>
            </a:endParaRP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C43DCB87-498B-49FF-B62E-88DDA954CB19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23390D4F-00E4-4CF5-9B25-8B2B911A3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4088" y="1526921"/>
            <a:ext cx="6543232" cy="4336961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indent="0">
              <a:buNone/>
            </a:pPr>
            <a:endParaRPr lang="en-US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US">
                <a:ea typeface="+mn-lt"/>
                <a:cs typeface="+mn-lt"/>
                <a:hlinkClick r:id="rId3"/>
              </a:rPr>
              <a:t>advice@su.arts.ac.uk</a:t>
            </a:r>
          </a:p>
          <a:p>
            <a:pPr>
              <a:buFont typeface="Arial"/>
              <a:buChar char="•"/>
            </a:pPr>
            <a:endParaRPr lang="en-US">
              <a:ea typeface="+mn-lt"/>
              <a:cs typeface="+mn-lt"/>
              <a:hlinkClick r:id="rId3"/>
            </a:endParaRPr>
          </a:p>
          <a:p>
            <a:pPr>
              <a:buFont typeface="Arial"/>
              <a:buChar char="•"/>
            </a:pPr>
            <a:r>
              <a:rPr lang="en-US">
                <a:ea typeface="+mn-lt"/>
                <a:cs typeface="+mn-lt"/>
                <a:hlinkClick r:id="rId3"/>
              </a:rPr>
              <a:t>z.campbell@su.arts.ac.uk</a:t>
            </a:r>
            <a:endParaRPr lang="en-US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endParaRPr lang="en-US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Wellbeing and Liberation based activities support: </a:t>
            </a:r>
            <a:r>
              <a:rPr lang="en-US">
                <a:ea typeface="+mn-lt"/>
                <a:cs typeface="+mn-lt"/>
                <a:hlinkClick r:id="rId4"/>
              </a:rPr>
              <a:t>https://forms.office.com/r/U8cwcXXmUj</a:t>
            </a:r>
            <a:endParaRPr lang="en-US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endParaRPr lang="en-US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Book a chat with Zo</a:t>
            </a:r>
            <a:r>
              <a:rPr lang="en-US">
                <a:ea typeface="+mn-lt"/>
                <a:cs typeface="Calibri"/>
              </a:rPr>
              <a:t>ë</a:t>
            </a: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  </a:t>
            </a:r>
            <a:r>
              <a:rPr lang="en-US">
                <a:ea typeface="+mn-lt"/>
                <a:cs typeface="+mn-lt"/>
                <a:hlinkClick r:id="rId5"/>
              </a:rPr>
              <a:t>https://shorturl.at/alWZ5</a:t>
            </a:r>
            <a:r>
              <a:rPr lang="en-US">
                <a:ea typeface="+mn-lt"/>
                <a:cs typeface="+mn-lt"/>
              </a:rPr>
              <a:t> </a:t>
            </a:r>
          </a:p>
          <a:p>
            <a:pPr>
              <a:buFont typeface="Arial"/>
              <a:buChar char="•"/>
            </a:pPr>
            <a:endParaRPr lang="en-US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72799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E04874"/>
      </a:accent1>
      <a:accent2>
        <a:srgbClr val="98C21D"/>
      </a:accent2>
      <a:accent3>
        <a:srgbClr val="1480C3"/>
      </a:accent3>
      <a:accent4>
        <a:srgbClr val="F088B6"/>
      </a:accent4>
      <a:accent5>
        <a:srgbClr val="000000"/>
      </a:accent5>
      <a:accent6>
        <a:srgbClr val="514A8F"/>
      </a:accent6>
      <a:hlink>
        <a:srgbClr val="000000"/>
      </a:hlink>
      <a:folHlink>
        <a:srgbClr val="000000"/>
      </a:folHlink>
    </a:clrScheme>
    <a:fontScheme name="Arts SU">
      <a:majorFont>
        <a:latin typeface="Rubik Medium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7B5F19188AF64F9555809682CD9A7D" ma:contentTypeVersion="20" ma:contentTypeDescription="Create a new document." ma:contentTypeScope="" ma:versionID="d0ea151291d7913813f7608189aea9c1">
  <xsd:schema xmlns:xsd="http://www.w3.org/2001/XMLSchema" xmlns:xs="http://www.w3.org/2001/XMLSchema" xmlns:p="http://schemas.microsoft.com/office/2006/metadata/properties" xmlns:ns2="f868d550-27f1-4c60-a1ee-ab1a83835a4b" xmlns:ns3="a1d2f017-d76f-4319-947b-dca892c47033" targetNamespace="http://schemas.microsoft.com/office/2006/metadata/properties" ma:root="true" ma:fieldsID="bac94112ebc1586e3bfd9178daa56256" ns2:_="" ns3:_="">
    <xsd:import namespace="f868d550-27f1-4c60-a1ee-ab1a83835a4b"/>
    <xsd:import namespace="a1d2f017-d76f-4319-947b-dca892c4703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AccessibleB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68d550-27f1-4c60-a1ee-ab1a83835a4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9e6c943-ef38-4792-a1d7-f64982fb23ef}" ma:internalName="TaxCatchAll" ma:showField="CatchAllData" ma:web="f868d550-27f1-4c60-a1ee-ab1a83835a4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d2f017-d76f-4319-947b-dca892c470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a4177f9-52a5-4023-b952-3a64f72acbf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AccessibleBy" ma:index="24" nillable="true" ma:displayName="Accessible By" ma:format="Dropdown" ma:list="UserInfo" ma:SharePointGroup="0" ma:internalName="Accessible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868d550-27f1-4c60-a1ee-ab1a83835a4b">
      <UserInfo>
        <DisplayName>Clara Kane-White</DisplayName>
        <AccountId>60</AccountId>
        <AccountType/>
      </UserInfo>
      <UserInfo>
        <DisplayName>Elaoise Benson</DisplayName>
        <AccountId>2343</AccountId>
        <AccountType/>
      </UserInfo>
      <UserInfo>
        <DisplayName>Megan Cunningham</DisplayName>
        <AccountId>1272</AccountId>
        <AccountType/>
      </UserInfo>
    </SharedWithUsers>
    <lcf76f155ced4ddcb4097134ff3c332f xmlns="a1d2f017-d76f-4319-947b-dca892c47033">
      <Terms xmlns="http://schemas.microsoft.com/office/infopath/2007/PartnerControls"/>
    </lcf76f155ced4ddcb4097134ff3c332f>
    <TaxCatchAll xmlns="f868d550-27f1-4c60-a1ee-ab1a83835a4b" xsi:nil="true"/>
    <AccessibleBy xmlns="a1d2f017-d76f-4319-947b-dca892c47033">
      <UserInfo>
        <DisplayName/>
        <AccountId xsi:nil="true"/>
        <AccountType/>
      </UserInfo>
    </AccessibleBy>
  </documentManagement>
</p:properties>
</file>

<file path=customXml/itemProps1.xml><?xml version="1.0" encoding="utf-8"?>
<ds:datastoreItem xmlns:ds="http://schemas.openxmlformats.org/officeDocument/2006/customXml" ds:itemID="{2598054B-1209-41B9-9CD0-D90DDDE1D6B2}">
  <ds:schemaRefs>
    <ds:schemaRef ds:uri="a1d2f017-d76f-4319-947b-dca892c47033"/>
    <ds:schemaRef ds:uri="f868d550-27f1-4c60-a1ee-ab1a83835a4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96193B1-9B61-41BA-9306-768B48DE82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0DCCAFD-5AA1-4E36-A846-0FB741B4BF7A}">
  <ds:schemaRefs>
    <ds:schemaRef ds:uri="a1d2f017-d76f-4319-947b-dca892c47033"/>
    <ds:schemaRef ds:uri="f868d550-27f1-4c60-a1ee-ab1a83835a4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9</Slides>
  <Notes>8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Why run a session like this?</vt:lpstr>
      <vt:lpstr>What does it mean to be actively  inclusive?</vt:lpstr>
      <vt:lpstr>What do you think?</vt:lpstr>
      <vt:lpstr>Activity: What can you do?</vt:lpstr>
      <vt:lpstr>What can you do?</vt:lpstr>
      <vt:lpstr>What Next? </vt:lpstr>
      <vt:lpstr>Opportunities  for you </vt:lpstr>
      <vt:lpstr>Questions Contacts and Support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Arts SU Website</dc:title>
  <dc:creator>Jasmeet Chana</dc:creator>
  <cp:revision>4</cp:revision>
  <dcterms:created xsi:type="dcterms:W3CDTF">2018-01-23T16:06:51Z</dcterms:created>
  <dcterms:modified xsi:type="dcterms:W3CDTF">2023-09-12T14:51:32Z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0x0101004B7B5F19188AF64F9555809682CD9A7D</vt:lpwstr>
  </property>
  <property fmtid="{D5CDD505-2E9C-101B-9397-08002B2CF9AE}" pid="3" name="MediaServiceImageTags">
    <vt:lpwstr/>
  </property>
</Properties>
</file>