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93" r:id="rId6"/>
    <p:sldId id="295" r:id="rId7"/>
    <p:sldId id="284" r:id="rId8"/>
    <p:sldId id="294" r:id="rId9"/>
    <p:sldId id="287" r:id="rId10"/>
    <p:sldId id="299" r:id="rId11"/>
    <p:sldId id="286" r:id="rId12"/>
    <p:sldId id="288" r:id="rId13"/>
    <p:sldId id="289" r:id="rId14"/>
    <p:sldId id="290" r:id="rId15"/>
    <p:sldId id="291" r:id="rId16"/>
    <p:sldId id="300" r:id="rId17"/>
    <p:sldId id="292" r:id="rId18"/>
    <p:sldId id="302" r:id="rId19"/>
    <p:sldId id="304" r:id="rId20"/>
    <p:sldId id="303" r:id="rId21"/>
    <p:sldId id="301" r:id="rId22"/>
    <p:sldId id="29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F53E0-83C5-4FF8-0078-74D808BF33B5}" v="93" dt="2020-06-22T13:59:05.265"/>
    <p1510:client id="{22E08194-57A8-A7BF-2363-2B89D5C08244}" v="101" dt="2021-06-18T12:56:01.464"/>
    <p1510:client id="{236FE8FF-17DA-2E64-8DE8-469CFDB5D771}" v="56" dt="2022-04-07T10:20:13.401"/>
    <p1510:client id="{45BE7009-C6D3-14B2-50FF-E88139A6E931}" v="415" dt="2021-12-16T13:01:34.935"/>
    <p1510:client id="{45EB50AD-6FB2-B715-0640-A50790481DBD}" v="93" dt="2020-08-26T09:20:09.647"/>
    <p1510:client id="{6A93C2D0-36F9-7ECC-BDED-E56220F93506}" v="30" dt="2020-09-04T17:25:28.775"/>
    <p1510:client id="{8860F165-39FB-3B22-3418-AFDF8C71E125}" v="1163" dt="2020-09-04T17:20:59.735"/>
    <p1510:client id="{8E37C58D-7571-F4A7-BF3A-71DE1D2997B2}" v="352" dt="2021-06-29T10:56:20.900"/>
    <p1510:client id="{911F2E3A-C808-667E-6055-C820A7150D88}" v="1" dt="2020-10-08T11:00:41.672"/>
    <p1510:client id="{9F8B88F4-CD42-28E9-BD08-7FAE4F1386A7}" v="743" dt="2022-09-21T08:20:32.219"/>
    <p1510:client id="{A524D233-84A3-71CC-E605-68CF88C1CEC7}" v="2" dt="2021-02-26T14:58:34.116"/>
    <p1510:client id="{B314466C-9270-60D8-FD53-12107DF673A7}" v="22" dt="2021-03-02T16:26:07.315"/>
    <p1510:client id="{BC7CBCA5-36D3-1161-1952-EC3848EE402E}" v="399" dt="2020-10-06T13:19:20.079"/>
    <p1510:client id="{F0427E7C-4BA7-109E-6670-E14690C7DA39}" v="70" dt="2022-09-14T09:17:04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ECB5-F7E6-45FA-8578-A0896677EA64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4520-C65F-4FEA-BEDB-7A4297897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4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75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11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7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10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48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20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80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943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6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0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Aylin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4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5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Aylin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5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Aylin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5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8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Aylin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3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Speaker: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4520-C65F-4FEA-BEDB-7A42978978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DD01-3AEC-495B-A476-4C4718B67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C96A6-3CEC-4B8F-86F9-E7EBACB3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B9129-1D91-4E3E-BDC0-7F02B2AE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2805-1C3A-4D92-922B-6032C25C68F1}" type="datetime1">
              <a:rPr lang="en-US" smtClean="0"/>
              <a:t>9/22/2022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8910-47BF-4705-A85B-18072B0A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516AC-FFC7-494E-A459-10051A51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3E77-844A-48DD-BF89-5FF30211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DF77B-5373-4040-A1A4-918421F5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C467-D52D-42DF-9D71-34D42347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7C3D-17AE-463F-8AA8-05F6E752A879}" type="datetime1">
              <a:rPr lang="en-US" smtClean="0"/>
              <a:t>9/22/2022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6548A-E885-4228-BD57-C571BBF7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C5E61-CF59-4439-9F45-C57ED095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8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B402D-D07F-49FF-8FF1-7D80B551A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43CD1-9B6E-4882-BCFE-2E1A56CFE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E9FD-A7B6-41F8-8C2C-F75FA029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02DC-2EF1-4496-BE10-03C7B537D993}" type="datetime1">
              <a:rPr lang="en-US" smtClean="0"/>
              <a:t>9/22/2022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61C7F-1686-4F89-A5B7-D2CFEC21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B3DEC-2173-4864-A2CA-AC8EB9ED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9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519F-38AF-4FE1-BC99-E17D46A9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8AD4-3FBA-4E76-B0E5-9189908CB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2E043-FD95-45B1-9048-1876CFDD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7711-FE95-4EF0-9F94-E60DE8339D0E}" type="datetime1">
              <a:rPr lang="en-US" smtClean="0"/>
              <a:t>9/22/2022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52B9-71F1-4F85-BB24-098B839D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ADD7E-020C-4D67-92A7-AC672D91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2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A016-62E0-41E7-B875-16709805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ECEA6-19FB-4FA2-8687-9EDA7821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20E24-887B-42C8-9C9F-644545D0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7D8A-CD5B-4FC0-94D7-E465C5D74FFC}" type="datetime1">
              <a:rPr lang="en-US" smtClean="0"/>
              <a:t>9/22/2022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E99C4-DE23-4031-AFCF-F9431B5E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0E0F-4A86-46B7-98BE-11AD5A69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6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0B12-8435-4660-B083-D85FE903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543D-2440-4A93-A46B-9773B161C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E8126-E9DE-49B7-ACC2-97B1F0BE9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EB6F7-D9DA-45E4-AB59-A86F6922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F13F-E6A2-43B7-95B2-184D462E4286}" type="datetime1">
              <a:rPr lang="en-US" smtClean="0"/>
              <a:t>9/22/2022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95D59-63B4-45E5-A914-1C350337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99C3C-3D6D-4F88-A900-0F905C9E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68AB-570F-4897-9536-0B0FBCE9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041D5-67ED-4FBD-AEB5-4CBC583B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10E82-A8B6-42D1-B548-44BCEB6BF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91605-3607-4601-8F4B-A503A2E40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E3130-0077-4B70-8138-CBD3ECF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33B8C-38FC-4C7C-8756-994EEAAA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B2F2-FD9E-4A6C-9AC3-4FDDB62D80CF}" type="datetime1">
              <a:rPr lang="en-US" smtClean="0"/>
              <a:t>9/22/2022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65498-25B7-4579-BF51-8D3177B1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584ED-2417-4D05-A0D6-7FC53BDA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6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BDC5-8391-4500-975A-D749743C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6E245-5C9B-478F-896E-9BFABCE6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7854-33DC-4B0B-B23A-D092D9DBBE94}" type="datetime1">
              <a:rPr lang="en-US" smtClean="0"/>
              <a:t>9/22/2022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813EF-5FEF-43A0-B150-064E6586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23BBB-2989-4D5A-BC49-7C9E2955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2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E3B9E-0E9A-4FD6-83B3-E093DCE9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E630-20C6-419B-9FA0-2D6B2AC061EA}" type="datetime1">
              <a:rPr lang="en-US" smtClean="0"/>
              <a:t>9/22/2022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9BE69-A9A4-4440-962E-5C813AB9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2153-144E-4E5F-AC31-3924E925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032C-7B1B-43AA-B9C0-6BA0EB4A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03B25-DDEE-4031-93A5-60DA6019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4F145-8CE1-4D13-94F4-1EC75AEBF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B7231-009C-46AA-B8AC-2FED0CC3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6A1E-2DEA-4A90-A15C-8B9E02C6DC6F}" type="datetime1">
              <a:rPr lang="en-US" smtClean="0"/>
              <a:t>9/22/2022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231A7-CD1F-42A3-9CCC-9DD38C18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D1DE3-082A-4C64-9E0F-FCE0CDE4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1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8D2-30A3-4061-A58B-2E5DB211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4E624-FFD1-445F-A1CC-5E0AAEC88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65FED-69D0-4089-9465-8D969D003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E2E1A-C95D-48F7-A171-1CA27513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3AC-6A2E-4E1B-9B04-1D5117A88056}" type="datetime1">
              <a:rPr lang="en-US" smtClean="0"/>
              <a:t>9/22/2022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4A990-EC07-4C8A-850E-394118CC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6D6D1-3A90-4B5E-A79C-BCCCC660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1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F956F-7156-40B4-B53F-49A56B0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32F7F-654A-44B2-AAA1-851517F8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84149-E970-4417-9813-43DD4911B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343B-8893-4C3A-9876-7E0CC1C27E85}" type="datetime1">
              <a:rPr lang="en-US" smtClean="0"/>
              <a:t>9/22/2022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0519-0F10-4B39-8DDE-DCFBFC2E0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D0BA8-7374-4694-8860-BE8D6CC8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09DE-C241-4D93-84BB-BCCDC8E96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cieties@su.art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orts@su.arts.ac.u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4815-8D52-4C25-8B00-31274AC5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1452" y="6397431"/>
            <a:ext cx="27664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32945C-1793-4856-AE3F-71D7DF8903D6}" type="datetime1">
              <a:rPr lang="en-US" sz="1050" smtClean="0"/>
              <a:t>9/22/2022</a:t>
            </a:fld>
            <a:endParaRPr lang="en-GB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7176-AD4F-4998-8ED5-6BE7F948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515" y="6397431"/>
            <a:ext cx="7299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AF09DE-C241-4D93-84BB-BCCDC8E96924}" type="slidenum">
              <a:rPr lang="en-GB" sz="1050"/>
              <a:pPr>
                <a:spcAft>
                  <a:spcPts val="600"/>
                </a:spcAft>
              </a:pPr>
              <a:t>1</a:t>
            </a:fld>
            <a:endParaRPr lang="en-GB" sz="105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4911CB-E01F-420F-927C-9564600EF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20" y="592304"/>
            <a:ext cx="1656086" cy="156168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E5769E-41EE-44C3-B384-3BD13FDBD3C8}"/>
              </a:ext>
            </a:extLst>
          </p:cNvPr>
          <p:cNvSpPr>
            <a:spLocks noGrp="1"/>
          </p:cNvSpPr>
          <p:nvPr/>
        </p:nvSpPr>
        <p:spPr>
          <a:xfrm>
            <a:off x="1118215" y="1269255"/>
            <a:ext cx="5956353" cy="3038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400" dirty="0">
                <a:solidFill>
                  <a:srgbClr val="FFFFFF"/>
                </a:solidFill>
              </a:rPr>
              <a:t>Health and Safety 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4D89AF-7518-4F31-A3A6-C21EDA9E6BA1}"/>
              </a:ext>
            </a:extLst>
          </p:cNvPr>
          <p:cNvSpPr>
            <a:spLocks noGrp="1"/>
          </p:cNvSpPr>
          <p:nvPr/>
        </p:nvSpPr>
        <p:spPr>
          <a:xfrm>
            <a:off x="1118215" y="4578114"/>
            <a:ext cx="5956353" cy="1247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rgbClr val="FFFFFF"/>
                </a:solidFill>
                <a:ea typeface="+mn-lt"/>
                <a:cs typeface="+mn-lt"/>
              </a:rPr>
              <a:t>The Community Team</a:t>
            </a:r>
            <a:endParaRPr lang="en-US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571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Rubik medium"/>
                <a:cs typeface="Calibri"/>
              </a:rPr>
              <a:t>Prevent harm through safe design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90599" y="1740306"/>
            <a:ext cx="9134475" cy="4616043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Eliminate the harm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Substitute for something less harmful (or change the process)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Isolate people from the hazards.  Create distance or barriers between people and the harm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Change the way you work (reduce exposure, provide instruction on safe work practices)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personal protective equipment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09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71482"/>
              </p:ext>
            </p:extLst>
          </p:nvPr>
        </p:nvGraphicFramePr>
        <p:xfrm>
          <a:off x="1776412" y="1231220"/>
          <a:ext cx="8639175" cy="512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857">
                  <a:extLst>
                    <a:ext uri="{9D8B030D-6E8A-4147-A177-3AD203B41FA5}">
                      <a16:colId xmlns:a16="http://schemas.microsoft.com/office/drawing/2014/main" val="440565254"/>
                    </a:ext>
                  </a:extLst>
                </a:gridCol>
                <a:gridCol w="4752318">
                  <a:extLst>
                    <a:ext uri="{9D8B030D-6E8A-4147-A177-3AD203B41FA5}">
                      <a16:colId xmlns:a16="http://schemas.microsoft.com/office/drawing/2014/main" val="3550668426"/>
                    </a:ext>
                  </a:extLst>
                </a:gridCol>
              </a:tblGrid>
              <a:tr h="1162627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weather – high winds, heavy rain thunderstorms – displays, gazebos knocked over 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gazebos/sports equipment properly tied, displays secure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ropes, pegs, supports  clearly visible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ties, tape, weights to deal with unforeseen minor problems 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90388"/>
                  </a:ext>
                </a:extLst>
              </a:tr>
              <a:tr h="94463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 hazards, obstructions in escape routes - wires, boxes, materials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tidy cables, use ties, cable protector, if required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good housekeeping – unwanted items under table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10052"/>
                  </a:ext>
                </a:extLst>
              </a:tr>
              <a:tr h="50864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 hazards - table coverings trailing on ground 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not to cause a trip hazard and ensure secure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32995"/>
                  </a:ext>
                </a:extLst>
              </a:tr>
              <a:tr h="726641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Breakable items creating sharp dangerous edges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not placed at edge of 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means of clearing following any breakages/accidents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41001"/>
                  </a:ext>
                </a:extLst>
              </a:tr>
              <a:tr h="726641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hygiene whilst serving food, exposure to allergens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hygiene and food safety guidelines followed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all allergens labelled </a:t>
                      </a:r>
                    </a:p>
                  </a:txBody>
                  <a:tcPr marL="91455" marR="9145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6955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AEB6F7E-F2ED-760E-80F6-14084074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Rubik medium"/>
                <a:cs typeface="Calibri"/>
              </a:rPr>
              <a:t>Control measures</a:t>
            </a:r>
          </a:p>
        </p:txBody>
      </p:sp>
    </p:spTree>
    <p:extLst>
      <p:ext uri="{BB962C8B-B14F-4D97-AF65-F5344CB8AC3E}">
        <p14:creationId xmlns:p14="http://schemas.microsoft.com/office/powerpoint/2010/main" val="26123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61664"/>
              </p:ext>
            </p:extLst>
          </p:nvPr>
        </p:nvGraphicFramePr>
        <p:xfrm>
          <a:off x="1454585" y="1337694"/>
          <a:ext cx="8896350" cy="511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562">
                  <a:extLst>
                    <a:ext uri="{9D8B030D-6E8A-4147-A177-3AD203B41FA5}">
                      <a16:colId xmlns:a16="http://schemas.microsoft.com/office/drawing/2014/main" val="3587111610"/>
                    </a:ext>
                  </a:extLst>
                </a:gridCol>
                <a:gridCol w="4893788">
                  <a:extLst>
                    <a:ext uri="{9D8B030D-6E8A-4147-A177-3AD203B41FA5}">
                      <a16:colId xmlns:a16="http://schemas.microsoft.com/office/drawing/2014/main" val="1750811382"/>
                    </a:ext>
                  </a:extLst>
                </a:gridCol>
              </a:tblGrid>
              <a:tr h="986716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 manual handling 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technique used for manageable load – 2 person, if required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aids to move heavier loads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79955"/>
                  </a:ext>
                </a:extLst>
              </a:tr>
              <a:tr h="986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 in extreme hot weather 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 sun protection, sunglasses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clothing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Sufficient drinks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59314"/>
                  </a:ext>
                </a:extLst>
              </a:tr>
              <a:tr h="690691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to hazardous items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scissors, blades used for setting up put away to prohibit unauthorised use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908016"/>
                  </a:ext>
                </a:extLst>
              </a:tr>
              <a:tr h="73438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Defective/non tested electrical equipment 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all equipment maintained correctly and PAT in date prior to use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775186"/>
                  </a:ext>
                </a:extLst>
              </a:tr>
              <a:tr h="73438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 working at height  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 training completed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ladders used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31627"/>
                  </a:ext>
                </a:extLst>
              </a:tr>
              <a:tr h="98671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Violence, threatening behaviour, theft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familiar with local security procedures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Handle any cash out of site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5407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3049F3D-AB7F-4342-ED95-D97281C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Rubik medium"/>
                <a:cs typeface="Calibri"/>
              </a:rPr>
              <a:t>Control measures</a:t>
            </a:r>
          </a:p>
        </p:txBody>
      </p:sp>
    </p:spTree>
    <p:extLst>
      <p:ext uri="{BB962C8B-B14F-4D97-AF65-F5344CB8AC3E}">
        <p14:creationId xmlns:p14="http://schemas.microsoft.com/office/powerpoint/2010/main" val="253524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04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Rubik medium"/>
                <a:cs typeface="Calibri"/>
              </a:rPr>
              <a:t>Completing a Risk Assessment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90599" y="1740306"/>
            <a:ext cx="9134475" cy="46160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35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Rubik medium"/>
                <a:cs typeface="Calibri"/>
              </a:rPr>
              <a:t>5 Steps to Your Risk Assessment </a:t>
            </a:r>
            <a:endParaRPr lang="en-US" sz="40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90599" y="1740306"/>
            <a:ext cx="9134475" cy="46160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8A3A309-6D03-329D-A905-5CB35EDB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68" y="2065973"/>
            <a:ext cx="722312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05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90599" y="1740306"/>
            <a:ext cx="9134475" cy="46160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04594999-B695-BF72-8BCB-FF784E02F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000" r="114" b="171"/>
          <a:stretch/>
        </p:blipFill>
        <p:spPr>
          <a:xfrm>
            <a:off x="340291" y="1114010"/>
            <a:ext cx="11584495" cy="46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90599" y="1740306"/>
            <a:ext cx="9134475" cy="46160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AFF7C769-0538-AFEC-DCE3-F9BCA93D7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73" y="361051"/>
            <a:ext cx="9392432" cy="61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7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90599" y="1740306"/>
            <a:ext cx="9134475" cy="46160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9" descr="Table&#10;&#10;Description automatically generated">
            <a:extLst>
              <a:ext uri="{FF2B5EF4-FFF2-40B4-BE49-F238E27FC236}">
                <a16:creationId xmlns:a16="http://schemas.microsoft.com/office/drawing/2014/main" id="{E638B1BE-A603-D177-8727-3C630C92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730" y="318973"/>
            <a:ext cx="6720212" cy="61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68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90599" y="1740306"/>
            <a:ext cx="9134475" cy="46160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922D3FF4-2467-FC1E-B4E0-72F780053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24" y="627492"/>
            <a:ext cx="10311008" cy="55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6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ubik medium"/>
                <a:cs typeface="Calibri"/>
              </a:rPr>
              <a:t>Suitable and Sufficient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62" y="176299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dirty="0">
                <a:ea typeface="+mn-lt"/>
                <a:cs typeface="+mn-lt"/>
              </a:rPr>
              <a:t>All aspects of the event, activity, process have been considered</a:t>
            </a:r>
            <a:endParaRPr lang="en-US" dirty="0"/>
          </a:p>
          <a:p>
            <a:r>
              <a:rPr lang="en-GB" dirty="0">
                <a:ea typeface="+mn-lt"/>
                <a:cs typeface="+mn-lt"/>
              </a:rPr>
              <a:t>All those who may be affected have been considered/consulted(where appropriate)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All significant hazards have been dealt with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Precautions are reasonable and the remaining risk is low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Staff and/or representatives were involved in the process</a:t>
            </a:r>
          </a:p>
          <a:p>
            <a:endParaRPr lang="en-GB" dirty="0">
              <a:ea typeface="Roboto"/>
            </a:endParaRPr>
          </a:p>
          <a:p>
            <a:pPr marL="0" indent="0" algn="ctr">
              <a:buNone/>
            </a:pPr>
            <a:endParaRPr lang="en-GB" b="1" dirty="0">
              <a:ea typeface="Roboto"/>
              <a:cs typeface="Arial" panose="020B0604020202020204" pitchFamily="34" charset="0"/>
            </a:endParaRPr>
          </a:p>
          <a:p>
            <a:pPr marL="914400" lvl="1" indent="-457200">
              <a:defRPr/>
            </a:pPr>
            <a:endParaRPr lang="en-GB" spc="150" dirty="0">
              <a:ea typeface="Roboto"/>
              <a:cs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ea typeface="Robo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ubik medium"/>
                <a:cs typeface="Calibri"/>
              </a:rPr>
              <a:t>Club and Society Activities 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501"/>
            <a:ext cx="10860065" cy="46331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sz="2400" dirty="0">
                <a:ea typeface="+mn-lt"/>
                <a:cs typeface="+mn-lt"/>
              </a:rPr>
              <a:t>All sports clubs and societies must complete an </a:t>
            </a:r>
            <a:r>
              <a:rPr lang="en-GB" sz="2400" b="1" dirty="0">
                <a:ea typeface="+mn-lt"/>
                <a:cs typeface="+mn-lt"/>
              </a:rPr>
              <a:t>annual Risk Assessment </a:t>
            </a:r>
            <a:r>
              <a:rPr lang="en-GB" sz="2400" dirty="0">
                <a:ea typeface="+mn-lt"/>
                <a:cs typeface="+mn-lt"/>
              </a:rPr>
              <a:t>to cover your regular activities. This is to ensure you are providing a safe environment for your members and guests.</a:t>
            </a:r>
            <a:endParaRPr lang="en-US">
              <a:ea typeface="Roboto"/>
              <a:cs typeface="Roboto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4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2400" dirty="0">
                <a:ea typeface="+mn-lt"/>
                <a:cs typeface="+mn-lt"/>
              </a:rPr>
              <a:t>If you are hosting an activity which is different to your regular activities, you must fill complete </a:t>
            </a:r>
            <a:r>
              <a:rPr lang="en-GB" sz="2400" b="1" dirty="0">
                <a:ea typeface="+mn-lt"/>
                <a:cs typeface="+mn-lt"/>
              </a:rPr>
              <a:t>an additional Risk Assessment, tailored to your new activity.</a:t>
            </a:r>
            <a:endParaRPr lang="en-GB" b="1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400" b="1" dirty="0">
              <a:ea typeface="Roboto"/>
              <a:cs typeface="Roboto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2400" dirty="0">
                <a:ea typeface="+mn-lt"/>
                <a:cs typeface="+mn-lt"/>
              </a:rPr>
              <a:t>We are happy to give advice if you get stuck completing the Risk Assessment. Please work on this as a team so that more than one person on the committee understands the risks and knows how to manage them. </a:t>
            </a:r>
            <a:endParaRPr lang="en-GB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400" b="1" dirty="0">
              <a:ea typeface="Roboto"/>
              <a:cs typeface="Roboto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2400" dirty="0">
                <a:ea typeface="Roboto"/>
                <a:cs typeface="Roboto"/>
              </a:rPr>
              <a:t>Please submit all completed Risk Assessments to your respective coordinator.</a:t>
            </a:r>
          </a:p>
          <a:p>
            <a:pPr>
              <a:spcBef>
                <a:spcPct val="0"/>
              </a:spcBef>
              <a:defRPr/>
            </a:pPr>
            <a:r>
              <a:rPr lang="en-GB" sz="2400" dirty="0">
                <a:ea typeface="Roboto"/>
                <a:cs typeface="Roboto"/>
              </a:rPr>
              <a:t>Societies - </a:t>
            </a:r>
            <a:r>
              <a:rPr lang="en-GB" sz="2400" dirty="0">
                <a:ea typeface="Roboto"/>
                <a:cs typeface="Roboto"/>
                <a:hlinkClick r:id="rId3"/>
              </a:rPr>
              <a:t>societies@su.arts.ac.uk</a:t>
            </a:r>
            <a:r>
              <a:rPr lang="en-GB" sz="2400" dirty="0">
                <a:ea typeface="Roboto"/>
                <a:cs typeface="Roboto"/>
              </a:rPr>
              <a:t> </a:t>
            </a:r>
            <a:endParaRPr lang="en-GB" dirty="0">
              <a:ea typeface="Roboto"/>
            </a:endParaRPr>
          </a:p>
          <a:p>
            <a:pPr>
              <a:spcBef>
                <a:spcPct val="0"/>
              </a:spcBef>
              <a:defRPr/>
            </a:pPr>
            <a:r>
              <a:rPr lang="en-GB" sz="2400" dirty="0">
                <a:ea typeface="Roboto"/>
                <a:cs typeface="Roboto"/>
              </a:rPr>
              <a:t>Sports- </a:t>
            </a:r>
            <a:r>
              <a:rPr lang="en-GB" sz="2400" u="sng" dirty="0">
                <a:ea typeface="Roboto"/>
                <a:cs typeface="Roboto"/>
                <a:hlinkClick r:id="rId4"/>
              </a:rPr>
              <a:t>sports@su.arts.ac.uk</a:t>
            </a:r>
            <a:r>
              <a:rPr lang="en-GB" sz="2400" u="sng" dirty="0">
                <a:ea typeface="Roboto"/>
                <a:cs typeface="Roboto"/>
              </a:rPr>
              <a:t>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400" b="1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2400" b="1" dirty="0">
                <a:ea typeface="+mn-lt"/>
                <a:cs typeface="+mn-lt"/>
              </a:rPr>
              <a:t>Your Risk Assessment must be submitted at least 2 weeks before your activity!</a:t>
            </a:r>
            <a:endParaRPr lang="en-US" sz="2400" dirty="0">
              <a:ea typeface="+mn-lt"/>
              <a:cs typeface="+mn-lt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GB" sz="2400" dirty="0">
              <a:ea typeface="+mn-lt"/>
              <a:cs typeface="+mn-lt"/>
            </a:endParaRPr>
          </a:p>
          <a:p>
            <a:pPr>
              <a:spcBef>
                <a:spcPct val="0"/>
              </a:spcBef>
              <a:defRPr/>
            </a:pPr>
            <a:endParaRPr lang="en-GB" sz="2400" u="sng" dirty="0">
              <a:ea typeface="Roboto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dirty="0">
              <a:ea typeface="Robo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8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02FF3-CD4A-4CFA-814C-EF948180F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215" y="1269255"/>
            <a:ext cx="5956353" cy="3038947"/>
          </a:xfrm>
        </p:spPr>
        <p:txBody>
          <a:bodyPr>
            <a:normAutofit/>
          </a:bodyPr>
          <a:lstStyle/>
          <a:p>
            <a:pPr algn="r"/>
            <a:r>
              <a:rPr lang="en-GB" sz="5400" dirty="0">
                <a:solidFill>
                  <a:srgbClr val="FFFFFF"/>
                </a:solidFill>
              </a:rPr>
              <a:t>Thank you</a:t>
            </a:r>
            <a:endParaRPr lang="en-GB" sz="5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4815-8D52-4C25-8B00-31274AC5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1452" y="6397431"/>
            <a:ext cx="27664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32945C-1793-4856-AE3F-71D7DF8903D6}" type="datetime1">
              <a:rPr lang="en-US" sz="1050" smtClean="0"/>
              <a:t>9/22/2022</a:t>
            </a:fld>
            <a:endParaRPr lang="en-GB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7176-AD4F-4998-8ED5-6BE7F948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515" y="6397431"/>
            <a:ext cx="7299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AF09DE-C241-4D93-84BB-BCCDC8E96924}" type="slidenum">
              <a:rPr lang="en-GB" sz="1050"/>
              <a:pPr>
                <a:spcAft>
                  <a:spcPts val="600"/>
                </a:spcAft>
              </a:pPr>
              <a:t>20</a:t>
            </a:fld>
            <a:endParaRPr lang="en-GB" sz="105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4911CB-E01F-420F-927C-9564600EF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0" y="643104"/>
            <a:ext cx="1656086" cy="15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5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ubik medium"/>
                <a:cs typeface="Calibri"/>
              </a:rPr>
              <a:t>Society Activities 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endParaRPr lang="en-GB" altLang="en-US" sz="2400" dirty="0">
              <a:cs typeface="Arial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400" b="1" dirty="0">
                <a:cs typeface="Arial"/>
              </a:rPr>
              <a:t>Societies ONLY!</a:t>
            </a:r>
            <a:endParaRPr lang="en-GB" altLang="en-US" sz="2400" b="1" dirty="0">
              <a:ea typeface="Roboto"/>
              <a:cs typeface="Arial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400" dirty="0">
              <a:cs typeface="Arial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400" dirty="0">
                <a:cs typeface="Arial"/>
              </a:rPr>
              <a:t>You must submit the Health &amp; Safety Form ‘Checklist’ on the Activities Dashboard declaring whether you are submitting an additional risk assessment or whether it is covered.</a:t>
            </a:r>
            <a:endParaRPr lang="en-GB" altLang="en-US" sz="2400">
              <a:ea typeface="Roboto"/>
              <a:cs typeface="Arial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dirty="0"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1" y="4733925"/>
            <a:ext cx="3143250" cy="2171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238376" y="5287486"/>
            <a:ext cx="1314449" cy="886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7650" y="6359523"/>
            <a:ext cx="1689841" cy="391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50328" y="4677631"/>
            <a:ext cx="61078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Activities that do not submit this form will not be approved!</a:t>
            </a:r>
            <a:endParaRPr lang="en-GB" sz="2400" b="1" dirty="0">
              <a:solidFill>
                <a:schemeClr val="accent1"/>
              </a:solidFill>
              <a:ea typeface="Roboto"/>
              <a:cs typeface="Robot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34" y="5509736"/>
            <a:ext cx="1581150" cy="1028700"/>
          </a:xfrm>
          <a:prstGeom prst="rect">
            <a:avLst/>
          </a:prstGeom>
        </p:spPr>
      </p:pic>
      <p:cxnSp>
        <p:nvCxnSpPr>
          <p:cNvPr id="18" name="Elbow Connector 17"/>
          <p:cNvCxnSpPr/>
          <p:nvPr/>
        </p:nvCxnSpPr>
        <p:spPr>
          <a:xfrm>
            <a:off x="8791575" y="5429250"/>
            <a:ext cx="514350" cy="504825"/>
          </a:xfrm>
          <a:prstGeom prst="bentConnector3">
            <a:avLst>
              <a:gd name="adj1" fmla="val 185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2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3877"/>
            <a:ext cx="3608833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 Risk Assessment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43DCB87-498B-49FF-B62E-88DDA954CB19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2C9D7B-A1C5-4AEA-8E3D-C1DBB5239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0" y="1581785"/>
            <a:ext cx="67157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>
              <a:buNone/>
            </a:pPr>
            <a:endParaRPr lang="en-GB" spc="150" dirty="0"/>
          </a:p>
          <a:p>
            <a:pPr marL="0" indent="0" algn="ctr">
              <a:buNone/>
            </a:pPr>
            <a:r>
              <a:rPr lang="en-GB" spc="150" dirty="0"/>
              <a:t>A careful examination of your workplace to identify anything that could cause harm so that you can determine whether you have taken enough precautions or further controls measures are required </a:t>
            </a:r>
            <a:endParaRPr lang="en-GB" spc="15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005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ubik medium"/>
                <a:cs typeface="Calibri"/>
              </a:rPr>
              <a:t>What must a Risk Assessment cover?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cs typeface="Arial" panose="020B0604020202020204" pitchFamily="34" charset="0"/>
              </a:rPr>
              <a:t>Before, During &amp; After:</a:t>
            </a:r>
          </a:p>
          <a:p>
            <a:pPr marL="914400" lvl="1" indent="-457200"/>
            <a:r>
              <a:rPr lang="en-GB" spc="150" dirty="0"/>
              <a:t>Setting up and dismantling of stalls/sports equipment</a:t>
            </a:r>
          </a:p>
          <a:p>
            <a:pPr marL="914400" lvl="1" indent="-457200"/>
            <a:r>
              <a:rPr lang="en-GB" spc="150" dirty="0"/>
              <a:t>Storage of items, equipment</a:t>
            </a:r>
          </a:p>
          <a:p>
            <a:pPr marL="914400" lvl="1" indent="-457200"/>
            <a:r>
              <a:rPr lang="en-GB" spc="150" dirty="0"/>
              <a:t>All activities and process involved in running them</a:t>
            </a:r>
          </a:p>
          <a:p>
            <a:pPr marL="457200" indent="-457200"/>
            <a:r>
              <a:rPr lang="en-GB" spc="150" dirty="0"/>
              <a:t>Things to consider:</a:t>
            </a:r>
          </a:p>
          <a:p>
            <a:pPr marL="914400" lvl="1" indent="-457200">
              <a:spcBef>
                <a:spcPct val="0"/>
              </a:spcBef>
            </a:pPr>
            <a:r>
              <a:rPr lang="en-GB" altLang="en-US" dirty="0">
                <a:cs typeface="Arial" panose="020B0604020202020204" pitchFamily="34" charset="0"/>
              </a:rPr>
              <a:t>Where are you going to set up/run the club?</a:t>
            </a:r>
          </a:p>
          <a:p>
            <a:pPr marL="914400" lvl="1" indent="-457200">
              <a:spcBef>
                <a:spcPct val="0"/>
              </a:spcBef>
            </a:pPr>
            <a:r>
              <a:rPr lang="en-GB" altLang="en-US" dirty="0">
                <a:cs typeface="Arial" panose="020B0604020202020204" pitchFamily="34" charset="0"/>
              </a:rPr>
              <a:t>How much space do you need/have?</a:t>
            </a:r>
          </a:p>
          <a:p>
            <a:pPr marL="914400" lvl="1" indent="-457200">
              <a:spcBef>
                <a:spcPct val="0"/>
              </a:spcBef>
            </a:pPr>
            <a:r>
              <a:rPr lang="en-GB" altLang="en-US" dirty="0">
                <a:cs typeface="Arial" panose="020B0604020202020204" pitchFamily="34" charset="0"/>
              </a:rPr>
              <a:t>What type of members are you expecting?</a:t>
            </a:r>
          </a:p>
          <a:p>
            <a:pPr marL="914400" lvl="1" indent="-457200">
              <a:spcBef>
                <a:spcPct val="0"/>
              </a:spcBef>
            </a:pPr>
            <a:r>
              <a:rPr lang="en-GB" altLang="en-US" dirty="0">
                <a:cs typeface="Arial" panose="020B0604020202020204" pitchFamily="34" charset="0"/>
              </a:rPr>
              <a:t>Do  you require members to be active?</a:t>
            </a:r>
          </a:p>
          <a:p>
            <a:pPr marL="914400" lvl="1" indent="-457200">
              <a:spcBef>
                <a:spcPct val="0"/>
              </a:spcBef>
            </a:pPr>
            <a:r>
              <a:rPr lang="en-GB" altLang="en-US" dirty="0">
                <a:cs typeface="Arial" panose="020B0604020202020204" pitchFamily="34" charset="0"/>
              </a:rPr>
              <a:t>Does your activity/work/process create any hazards?</a:t>
            </a:r>
          </a:p>
          <a:p>
            <a:pPr marL="914400" lvl="1" indent="-457200">
              <a:spcBef>
                <a:spcPct val="0"/>
              </a:spcBef>
            </a:pPr>
            <a:r>
              <a:rPr lang="en-GB" altLang="en-US" dirty="0">
                <a:cs typeface="Arial" panose="020B0604020202020204" pitchFamily="34" charset="0"/>
              </a:rPr>
              <a:t>Could your activity/work/process affect certain members?</a:t>
            </a:r>
          </a:p>
          <a:p>
            <a:pPr marL="914400" lvl="1" indent="-457200"/>
            <a:endParaRPr lang="en-GB" spc="150" dirty="0"/>
          </a:p>
          <a:p>
            <a:pPr marL="914400" lvl="1" indent="-457200">
              <a:spcBef>
                <a:spcPct val="0"/>
              </a:spcBef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3877"/>
            <a:ext cx="3608833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Hazard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43DCB87-498B-49FF-B62E-88DDA954CB19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2C9D7B-A1C5-4AEA-8E3D-C1DBB5239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0" y="1581785"/>
            <a:ext cx="67157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r>
              <a:rPr lang="en-GB" altLang="en-US" dirty="0"/>
              <a:t>Something that has the potential to cause harm</a:t>
            </a:r>
            <a:endParaRPr lang="en-GB" altLang="en-US" sz="2400" dirty="0"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7608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3877"/>
            <a:ext cx="3608833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Risk Level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43DCB87-498B-49FF-B62E-88DDA954CB19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2C9D7B-A1C5-4AEA-8E3D-C1DBB5239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0" y="1581785"/>
            <a:ext cx="67157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r>
              <a:rPr lang="en-GB" altLang="en-US" dirty="0"/>
              <a:t>likelihood x severity</a:t>
            </a:r>
            <a:endParaRPr lang="en-GB" altLang="en-US" dirty="0"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3406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ubik medium"/>
                <a:cs typeface="Calibri"/>
              </a:rPr>
              <a:t>Hazard or Risk?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749F937-59D2-D447-9C36-573D96B41166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37C09-8A82-44E8-AC95-8CC427A7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GB" spc="150" dirty="0"/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GB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CF712E-0852-B28C-B39C-EE0647D5B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75800"/>
              </p:ext>
            </p:extLst>
          </p:nvPr>
        </p:nvGraphicFramePr>
        <p:xfrm>
          <a:off x="2032239" y="2107270"/>
          <a:ext cx="4392488" cy="370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19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alibri" panose="020F0502020204030204" pitchFamily="34" charset="0"/>
                        </a:rPr>
                        <a:t>Hazard or Risk?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Unstable ladder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Broken bones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Electrocution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Unprotected 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Water spillage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1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 contamination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Live naked 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695D68-3A62-CE78-1A19-357C025C1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0398"/>
              </p:ext>
            </p:extLst>
          </p:nvPr>
        </p:nvGraphicFramePr>
        <p:xfrm>
          <a:off x="6370001" y="2107270"/>
          <a:ext cx="39604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Answer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64EB30-0EC6-BF04-84AE-00BB7CD7A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02172"/>
              </p:ext>
            </p:extLst>
          </p:nvPr>
        </p:nvGraphicFramePr>
        <p:xfrm>
          <a:off x="6370001" y="2546798"/>
          <a:ext cx="3960440" cy="49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Hazard</a:t>
                      </a:r>
                    </a:p>
                  </a:txBody>
                  <a:tcP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3E75A3-5F00-02FE-DD43-A8CE67842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13009"/>
              </p:ext>
            </p:extLst>
          </p:nvPr>
        </p:nvGraphicFramePr>
        <p:xfrm>
          <a:off x="6370001" y="3043375"/>
          <a:ext cx="39604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A156F0-29AB-6EA6-0396-17021F120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74365"/>
              </p:ext>
            </p:extLst>
          </p:nvPr>
        </p:nvGraphicFramePr>
        <p:xfrm>
          <a:off x="6369724" y="4463171"/>
          <a:ext cx="396044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Hazard</a:t>
                      </a:r>
                    </a:p>
                  </a:txBody>
                  <a:tcP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DECAF4-2146-5138-86D7-E363DD720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05089"/>
              </p:ext>
            </p:extLst>
          </p:nvPr>
        </p:nvGraphicFramePr>
        <p:xfrm>
          <a:off x="6369724" y="5308730"/>
          <a:ext cx="396044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Hazard</a:t>
                      </a:r>
                    </a:p>
                  </a:txBody>
                  <a:tcP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DC7DAD-B853-620F-B577-05DF7FD7B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0642"/>
              </p:ext>
            </p:extLst>
          </p:nvPr>
        </p:nvGraphicFramePr>
        <p:xfrm>
          <a:off x="6370001" y="3968174"/>
          <a:ext cx="3960440" cy="48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Hazard</a:t>
                      </a:r>
                    </a:p>
                  </a:txBody>
                  <a:tcP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70A6CAE-48CB-B208-85A4-F1EA3E250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72352"/>
              </p:ext>
            </p:extLst>
          </p:nvPr>
        </p:nvGraphicFramePr>
        <p:xfrm>
          <a:off x="6370001" y="3500574"/>
          <a:ext cx="39604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8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413D6DB-9069-E51C-5740-7461C3AD8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85029"/>
              </p:ext>
            </p:extLst>
          </p:nvPr>
        </p:nvGraphicFramePr>
        <p:xfrm>
          <a:off x="6370001" y="4868514"/>
          <a:ext cx="3960440" cy="5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0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D7A9151-DD3A-4F47-BECF-5EC9C426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3877"/>
            <a:ext cx="3608833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Control Measures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43DCB87-498B-49FF-B62E-88DDA954CB19}"/>
              </a:ext>
            </a:extLst>
          </p:cNvPr>
          <p:cNvSpPr txBox="1">
            <a:spLocks/>
          </p:cNvSpPr>
          <p:nvPr/>
        </p:nvSpPr>
        <p:spPr>
          <a:xfrm>
            <a:off x="903368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F09DE-C241-4D93-84BB-BCCDC8E9692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2C9D7B-A1C5-4AEA-8E3D-C1DBB5239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0" y="1581785"/>
            <a:ext cx="67157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altLang="en-US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pc="150" dirty="0"/>
              <a:t>Any measure taken to eliminate or reduce the risk of injury or bodily harm e.g. signage, physical restrictions, implemented policy or equipment repair.</a:t>
            </a:r>
            <a:endParaRPr lang="en-GB" spc="15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7223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04874"/>
      </a:accent1>
      <a:accent2>
        <a:srgbClr val="98C21D"/>
      </a:accent2>
      <a:accent3>
        <a:srgbClr val="1480C3"/>
      </a:accent3>
      <a:accent4>
        <a:srgbClr val="F088B6"/>
      </a:accent4>
      <a:accent5>
        <a:srgbClr val="000000"/>
      </a:accent5>
      <a:accent6>
        <a:srgbClr val="514A8F"/>
      </a:accent6>
      <a:hlink>
        <a:srgbClr val="000000"/>
      </a:hlink>
      <a:folHlink>
        <a:srgbClr val="000000"/>
      </a:folHlink>
    </a:clrScheme>
    <a:fontScheme name="Arts SU">
      <a:majorFont>
        <a:latin typeface="Rubik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68d550-27f1-4c60-a1ee-ab1a83835a4b">
      <UserInfo>
        <DisplayName>Charlotte Long</DisplayName>
        <AccountId>1170</AccountId>
        <AccountType/>
      </UserInfo>
    </SharedWithUsers>
    <lcf76f155ced4ddcb4097134ff3c332f xmlns="a1d2f017-d76f-4319-947b-dca892c47033">
      <Terms xmlns="http://schemas.microsoft.com/office/infopath/2007/PartnerControls"/>
    </lcf76f155ced4ddcb4097134ff3c332f>
    <TaxCatchAll xmlns="f868d550-27f1-4c60-a1ee-ab1a83835a4b" xsi:nil="true"/>
    <MediaLengthInSeconds xmlns="a1d2f017-d76f-4319-947b-dca892c470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B5F19188AF64F9555809682CD9A7D" ma:contentTypeVersion="17" ma:contentTypeDescription="Create a new document." ma:contentTypeScope="" ma:versionID="6c917919468ad1eb86aa0a9a03938714">
  <xsd:schema xmlns:xsd="http://www.w3.org/2001/XMLSchema" xmlns:xs="http://www.w3.org/2001/XMLSchema" xmlns:p="http://schemas.microsoft.com/office/2006/metadata/properties" xmlns:ns2="f868d550-27f1-4c60-a1ee-ab1a83835a4b" xmlns:ns3="a1d2f017-d76f-4319-947b-dca892c47033" targetNamespace="http://schemas.microsoft.com/office/2006/metadata/properties" ma:root="true" ma:fieldsID="b4ca138d6f0f55cd70553530dca99a2a" ns2:_="" ns3:_="">
    <xsd:import namespace="f868d550-27f1-4c60-a1ee-ab1a83835a4b"/>
    <xsd:import namespace="a1d2f017-d76f-4319-947b-dca892c470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8d550-27f1-4c60-a1ee-ab1a8383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e6c943-ef38-4792-a1d7-f64982fb23ef}" ma:internalName="TaxCatchAll" ma:showField="CatchAllData" ma:web="f868d550-27f1-4c60-a1ee-ab1a83835a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2f017-d76f-4319-947b-dca892c47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177f9-52a5-4023-b952-3a64f72ac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DCCAFD-5AA1-4E36-A846-0FB741B4BF7A}">
  <ds:schemaRefs>
    <ds:schemaRef ds:uri="bb189ab6-23b6-4204-a06a-5c6a806fc40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9943900-23ff-44bd-9e58-abbdbc5cb683"/>
    <ds:schemaRef ds:uri="http://www.w3.org/XML/1998/namespace"/>
    <ds:schemaRef ds:uri="http://purl.org/dc/dcmitype/"/>
    <ds:schemaRef ds:uri="f868d550-27f1-4c60-a1ee-ab1a83835a4b"/>
    <ds:schemaRef ds:uri="a1d2f017-d76f-4319-947b-dca892c47033"/>
  </ds:schemaRefs>
</ds:datastoreItem>
</file>

<file path=customXml/itemProps2.xml><?xml version="1.0" encoding="utf-8"?>
<ds:datastoreItem xmlns:ds="http://schemas.openxmlformats.org/officeDocument/2006/customXml" ds:itemID="{896193B1-9B61-41BA-9306-768B48DE8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523CFC-08BF-408B-8150-11B92C845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8d550-27f1-4c60-a1ee-ab1a83835a4b"/>
    <ds:schemaRef ds:uri="a1d2f017-d76f-4319-947b-dca892c47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702</Words>
  <Application>Microsoft Office PowerPoint</Application>
  <PresentationFormat>Widescreen</PresentationFormat>
  <Paragraphs>143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Club and Society Activities </vt:lpstr>
      <vt:lpstr>Society Activities </vt:lpstr>
      <vt:lpstr> Risk Assessment</vt:lpstr>
      <vt:lpstr>What must a Risk Assessment cover?</vt:lpstr>
      <vt:lpstr>Hazard</vt:lpstr>
      <vt:lpstr>Risk Level</vt:lpstr>
      <vt:lpstr>Hazard or Risk?</vt:lpstr>
      <vt:lpstr>Control Measures</vt:lpstr>
      <vt:lpstr>Prevent harm through safe design</vt:lpstr>
      <vt:lpstr>Control measures</vt:lpstr>
      <vt:lpstr>Control measures</vt:lpstr>
      <vt:lpstr>Completing a Risk Assessment</vt:lpstr>
      <vt:lpstr>5 Steps to Your Risk Assessment </vt:lpstr>
      <vt:lpstr>PowerPoint Presentation</vt:lpstr>
      <vt:lpstr>PowerPoint Presentation</vt:lpstr>
      <vt:lpstr>PowerPoint Presentation</vt:lpstr>
      <vt:lpstr>PowerPoint Presentation</vt:lpstr>
      <vt:lpstr>Suitable and Sufficient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Jasmeet Chana</dc:creator>
  <cp:lastModifiedBy>Megan Cunningham</cp:lastModifiedBy>
  <cp:revision>244</cp:revision>
  <dcterms:created xsi:type="dcterms:W3CDTF">2018-01-23T16:06:51Z</dcterms:created>
  <dcterms:modified xsi:type="dcterms:W3CDTF">2022-09-22T16:23:12Z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0x0101004B7B5F19188AF64F9555809682CD9A7D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