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7"/>
  </p:notesMasterIdLst>
  <p:sldIdLst>
    <p:sldId id="256" r:id="rId5"/>
    <p:sldId id="257" r:id="rId6"/>
    <p:sldId id="289" r:id="rId7"/>
    <p:sldId id="312" r:id="rId8"/>
    <p:sldId id="303" r:id="rId9"/>
    <p:sldId id="294" r:id="rId10"/>
    <p:sldId id="291" r:id="rId11"/>
    <p:sldId id="318" r:id="rId12"/>
    <p:sldId id="313" r:id="rId13"/>
    <p:sldId id="287" r:id="rId14"/>
    <p:sldId id="317" r:id="rId15"/>
    <p:sldId id="322" r:id="rId16"/>
    <p:sldId id="321" r:id="rId17"/>
    <p:sldId id="319" r:id="rId18"/>
    <p:sldId id="324" r:id="rId19"/>
    <p:sldId id="325" r:id="rId20"/>
    <p:sldId id="323" r:id="rId21"/>
    <p:sldId id="296" r:id="rId22"/>
    <p:sldId id="315" r:id="rId23"/>
    <p:sldId id="316" r:id="rId24"/>
    <p:sldId id="26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5D2D2-6939-414C-A465-15525D458FCA}" v="1886" dt="2022-09-20T10:50:38.548"/>
    <p1510:client id="{F8C65FD1-CDE5-0CBE-3D9C-5D9117248CCF}" v="2291" dt="2022-09-21T08:27:36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FAEB5-81CF-411D-B217-78E343D8AF7D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9654-B76D-47DA-8539-CCED7CDFB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0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8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05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change banks then please notify us on the form!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follow the same structure as 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B9654-B76D-47DA-8539-CCED7CDFBA5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6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78BA-7FE9-4AF8-BDBE-C7F7FBB36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1F888-7E00-4CBA-AFE6-578FDC88D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79E5-E174-4377-8C76-E2BAD05F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45F8D-C770-46A7-88DA-23B4020F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BF470-6BF1-4C99-91C2-C5BFABE6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9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0F70-931E-4890-B459-E4D09F1C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2C524-A4A1-4C32-812B-B7256AF7D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B0CA3-8D04-4480-BEBE-67206CBF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A9632-E964-4331-86F4-4FA60AFA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1AF7-8208-45C0-8693-F7C035E7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20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2A4F9-E457-4CD9-AD39-AAE52AFE3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E6425-639F-4F73-AE90-BA352E9CC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6C462-32BA-42DC-8A6A-1523CDA7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E800-390B-43B4-9FF2-4001360A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C911-8779-4DA1-BE21-931F5D6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2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0FE0-3062-44E3-A459-33E93505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44E5-E344-437B-BFF2-F5B24B5F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2C154-7988-4509-91B5-EB1F2484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15B35-564B-47C6-A06F-21F8D390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8542C-F893-4C0E-A754-E19FC3BC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1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64BC-E336-426C-A8F7-1B6852F6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5609D-F864-4F97-AAB4-798127E0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056A8-9163-429E-9482-D9D5575E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B403B-38E8-4BA3-8E0B-CF8AB336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08F33-5518-4A5F-8AEF-05D8B6C0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9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52DA-50E6-4EEA-A1DA-64FDA310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A8EE-C8E1-4CC8-8757-CDDFACCBF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233F2-6DF8-4459-B35F-A1AF098E4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AD91E-5726-48BD-9428-DFF36CC3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E156E-FF50-4CA2-8AD5-95E0B29D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BC084-B6AB-4505-9586-7D667678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2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8299-F241-4DA0-8123-79FAFE99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65EB2-479F-4BFF-91E0-A243FD57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2C452-F1D9-4720-8135-D6170A90A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C1294-5809-4ACD-90AF-79665BDFA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2519-1792-40FC-A485-A1AC88784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3C777-4015-4008-A62F-1E559B82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5CE1D-C6A7-4043-AF18-01812A8B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ABF47-8BC4-44A2-B728-D2C4AFA8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3E92-364F-42A3-B18D-71511CCB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F31F8-7221-4447-976D-E5EE2B91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0A6C4-5A4C-439E-9AAA-F719EC0D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7BECB-4DFF-4B2E-968D-D225BECF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B2C31-2266-41E6-B40F-0DAA8989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D17E0-83FD-453A-B3A8-DF2D5141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C3337-8050-49B4-8D56-49A0B1F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9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84F6-860B-44C4-958C-9D289D5F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A891-F629-45B6-B3D7-28032EC0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B19E5-8752-4554-8BF8-9BB21F6C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F32FA-EFE4-47A2-98EF-E98B1650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F0147-CFEB-482F-87D5-508B7ADD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1F581-2063-4D2D-860F-E730C38B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B6A8-6754-448A-AB6B-E4DF70CB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A70B7-2E73-4819-98CC-D456C03D0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1E674-7988-48E1-BABB-249CF83BD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F07CD-15A8-4D65-8E7C-897622D1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C4C7C-CEEF-4028-8DFB-C1882EEF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8DA8A-AE4B-4DF9-B83F-9E982988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EBAE2-1416-4289-9F31-42BB0C63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DD359-6E0B-4F97-93AD-CABE87099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351B-C429-48DF-87F0-2B0A1DB3C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B372-0EC2-4EF6-8695-663D48F4D9FB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B518-8B80-4526-893B-BEED38651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1E47B-2613-42EC-A794-0C589CE2C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978C-9A24-43EE-8964-D47843837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3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31622-49D2-468B-AC48-3DB0BD4B2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5500" dirty="0">
                <a:latin typeface="Rubik Medium" panose="02000604000000020004" pitchFamily="2" charset="-79"/>
                <a:cs typeface="Rubik Medium"/>
              </a:rPr>
              <a:t>Finance Training</a:t>
            </a:r>
            <a:br>
              <a:rPr lang="en-US" sz="5500" dirty="0">
                <a:latin typeface="Rubik Medium" panose="02000604000000020004" pitchFamily="2" charset="-79"/>
                <a:cs typeface="Rubik Medium"/>
              </a:rPr>
            </a:br>
            <a:r>
              <a:rPr lang="en-US" sz="4000" dirty="0">
                <a:latin typeface="Rubik Medium" panose="02000604000000020004" pitchFamily="2" charset="-79"/>
                <a:cs typeface="Rubik Medium"/>
              </a:rPr>
              <a:t>Sports Clubs and Societies </a:t>
            </a:r>
            <a:endParaRPr lang="en-GB" sz="4000" dirty="0">
              <a:latin typeface="Rubik Medium" panose="02000604000000020004" pitchFamily="2" charset="-79"/>
              <a:cs typeface="Rubik Medium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653BA-C63F-43D7-B0D2-CC5FFB77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September</a:t>
            </a:r>
          </a:p>
          <a:p>
            <a:r>
              <a:rPr lang="en-US" sz="1100" dirty="0">
                <a:latin typeface="Roboto" panose="02000000000000000000" pitchFamily="2" charset="0"/>
                <a:ea typeface="Roboto" panose="02000000000000000000" pitchFamily="2" charset="0"/>
              </a:rPr>
              <a:t>FY 2022-2023</a:t>
            </a:r>
            <a:endParaRPr lang="en-GB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6A030955-1E9E-4821-9ABF-291EDFC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943" y="794870"/>
            <a:ext cx="2651518" cy="25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BDE586-D323-4BFB-22A4-49DB161C3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46" y="0"/>
            <a:ext cx="649850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AFD95-B4ED-CF6C-E64B-F946D377F05A}"/>
              </a:ext>
            </a:extLst>
          </p:cNvPr>
          <p:cNvSpPr txBox="1"/>
          <p:nvPr/>
        </p:nvSpPr>
        <p:spPr>
          <a:xfrm>
            <a:off x="9605323" y="4968816"/>
            <a:ext cx="226525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Roboto"/>
                <a:ea typeface="Roboto"/>
              </a:rPr>
              <a:t>Send the Supplier Invoice Policy to the supplier along with the New Supplier form. 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3A6D32-6A9D-CFA2-03B3-851C2B00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770" y="455896"/>
            <a:ext cx="5786460" cy="5946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1BB22-FD1D-96D8-4004-433B8141CA1A}"/>
              </a:ext>
            </a:extLst>
          </p:cNvPr>
          <p:cNvSpPr txBox="1"/>
          <p:nvPr/>
        </p:nvSpPr>
        <p:spPr>
          <a:xfrm>
            <a:off x="9360395" y="5014173"/>
            <a:ext cx="251018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Roboto"/>
                <a:ea typeface="Roboto"/>
              </a:rPr>
              <a:t>Suppliers may already have their own invoice templates, but if not, feel free to share our Invoice Template.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Submitting an Invoice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A93B-D759-4DA3-116D-66EFDCAD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1039435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</a:rPr>
              <a:t>You receive an Invoice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</a:rPr>
              <a:t>Check the Invoice meets the </a:t>
            </a:r>
            <a:r>
              <a:rPr lang="en-US" sz="2200" b="1" dirty="0">
                <a:latin typeface="Roboto"/>
                <a:ea typeface="Roboto"/>
              </a:rPr>
              <a:t>Supplier Invoice Policy</a:t>
            </a:r>
            <a:r>
              <a:rPr lang="en-US" sz="2200" dirty="0">
                <a:latin typeface="Roboto"/>
                <a:ea typeface="Roboto"/>
              </a:rPr>
              <a:t> </a:t>
            </a:r>
            <a:endParaRPr lang="en-US" sz="2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  <a:cs typeface="Roboto"/>
              </a:rPr>
              <a:t>Send it back to the supplier for amendments if</a:t>
            </a:r>
            <a:r>
              <a:rPr lang="en-US" sz="2200" dirty="0">
                <a:latin typeface="Roboto"/>
                <a:ea typeface="Roboto"/>
              </a:rPr>
              <a:t> you have a query or it doesn’t meet the policy standard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Roboto"/>
                <a:ea typeface="Roboto"/>
                <a:cs typeface="Roboto"/>
              </a:rPr>
              <a:t>Review the amended Invoice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Roboto"/>
                <a:ea typeface="Roboto"/>
              </a:rPr>
              <a:t>Send it to your Coordinator (Megan - societies, Charlotte – sports clubs) and state whether you want the money to come out of your private or grant account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Roboto"/>
                <a:ea typeface="Roboto"/>
              </a:rPr>
              <a:t>Your Coordinator will review the Invoice and send it to Finance if the Invoice meets the Supplier Invoice Policy</a:t>
            </a:r>
            <a:endParaRPr lang="en-GB" sz="22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466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a typeface="+mj-lt"/>
                <a:cs typeface="+mj-lt"/>
              </a:rPr>
              <a:t>Allocating your purchase</a:t>
            </a:r>
            <a:endParaRPr lang="en-US" dirty="0">
              <a:solidFill>
                <a:schemeClr val="bg1"/>
              </a:solidFill>
              <a:cs typeface="Rubik Medium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079503-A06B-D72D-665F-0759E8165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481044"/>
              </p:ext>
            </p:extLst>
          </p:nvPr>
        </p:nvGraphicFramePr>
        <p:xfrm>
          <a:off x="983343" y="3077481"/>
          <a:ext cx="18613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364">
                  <a:extLst>
                    <a:ext uri="{9D8B030D-6E8A-4147-A177-3AD203B41FA5}">
                      <a16:colId xmlns:a16="http://schemas.microsoft.com/office/drawing/2014/main" val="220644809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Name ​</a:t>
                      </a:r>
                      <a:endParaRPr lang="en-US" b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2009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C&amp;S Private​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89839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C&amp;S Grant 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52984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C&amp;S Charity​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1351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800">
                          <a:effectLst/>
                        </a:rPr>
                        <a:t>​</a:t>
                      </a:r>
                      <a:endParaRPr lang="en-GB" sz="1800">
                        <a:effectLst/>
                        <a:latin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134365"/>
                  </a:ext>
                </a:extLst>
              </a:tr>
            </a:tbl>
          </a:graphicData>
        </a:graphic>
      </p:graphicFrame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70777237-6B9F-3B50-00C5-358DED65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8" y="2641599"/>
            <a:ext cx="735692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cs typeface="Rubik Medium"/>
              </a:rPr>
              <a:t>Private and Grant Account</a:t>
            </a:r>
            <a:endParaRPr lang="en-US">
              <a:cs typeface="Rubik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71C422-5805-EF26-5DBE-DB8EE2AD21BD}"/>
              </a:ext>
            </a:extLst>
          </p:cNvPr>
          <p:cNvSpPr/>
          <p:nvPr/>
        </p:nvSpPr>
        <p:spPr>
          <a:xfrm>
            <a:off x="6881584" y="2681513"/>
            <a:ext cx="3020785" cy="298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BC1836-A6EB-B44B-0007-CFF827DD3A4F}"/>
              </a:ext>
            </a:extLst>
          </p:cNvPr>
          <p:cNvSpPr/>
          <p:nvPr/>
        </p:nvSpPr>
        <p:spPr>
          <a:xfrm>
            <a:off x="2345869" y="2672440"/>
            <a:ext cx="3020785" cy="298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1FBEB81-9DD0-B69F-38D2-1E6F8A415E84}"/>
              </a:ext>
            </a:extLst>
          </p:cNvPr>
          <p:cNvSpPr txBox="1"/>
          <p:nvPr/>
        </p:nvSpPr>
        <p:spPr>
          <a:xfrm>
            <a:off x="7275285" y="3433533"/>
            <a:ext cx="2231570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a typeface="Calibri"/>
                <a:cs typeface="Calibri"/>
              </a:rPr>
              <a:t>GRANT</a:t>
            </a:r>
            <a:endParaRPr lang="en-US"/>
          </a:p>
          <a:p>
            <a:pPr algn="ctr"/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ea typeface="Calibri"/>
                <a:cs typeface="Calibri"/>
              </a:rPr>
              <a:t>Restricted money</a:t>
            </a: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B41C294F-DDFD-4E9C-D19D-6463BE1EC65C}"/>
              </a:ext>
            </a:extLst>
          </p:cNvPr>
          <p:cNvSpPr txBox="1"/>
          <p:nvPr/>
        </p:nvSpPr>
        <p:spPr>
          <a:xfrm>
            <a:off x="2739570" y="3433532"/>
            <a:ext cx="2231570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Calibri"/>
              </a:rPr>
              <a:t>PRIVATE</a:t>
            </a:r>
          </a:p>
          <a:p>
            <a:pPr algn="ctr"/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ea typeface="Calibri"/>
                <a:cs typeface="Calibri"/>
              </a:rPr>
              <a:t>Non-restricted money</a:t>
            </a: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10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2B3E0EA-2187-2791-F6A2-20AEC7B57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" r="827" b="-223"/>
          <a:stretch/>
        </p:blipFill>
        <p:spPr>
          <a:xfrm>
            <a:off x="-55926" y="-1834"/>
            <a:ext cx="12260300" cy="5714057"/>
          </a:xfrm>
          <a:prstGeom prst="rect">
            <a:avLst/>
          </a:prstGeom>
        </p:spPr>
      </p:pic>
      <p:pic>
        <p:nvPicPr>
          <p:cNvPr id="8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234F2294-99B5-9F84-1879-102967453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" t="225" r="1106" b="10266"/>
          <a:stretch/>
        </p:blipFill>
        <p:spPr>
          <a:xfrm>
            <a:off x="3775808" y="5709277"/>
            <a:ext cx="5204803" cy="11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C4CA02C5-B1A7-05B3-557E-E495235E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" r="601" b="1766"/>
          <a:stretch/>
        </p:blipFill>
        <p:spPr>
          <a:xfrm>
            <a:off x="-10343" y="1754"/>
            <a:ext cx="12199891" cy="549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26D9B-F2C4-5634-4D0B-63FCF51B96FA}"/>
              </a:ext>
            </a:extLst>
          </p:cNvPr>
          <p:cNvSpPr txBox="1"/>
          <p:nvPr/>
        </p:nvSpPr>
        <p:spPr>
          <a:xfrm>
            <a:off x="673353" y="5841999"/>
            <a:ext cx="113029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cs typeface="Calibri"/>
              </a:rPr>
              <a:t>Remember to track income as positive and </a:t>
            </a:r>
            <a:r>
              <a:rPr lang="en-US" sz="2800" b="1" dirty="0">
                <a:solidFill>
                  <a:srgbClr val="FF0000"/>
                </a:solidFill>
                <a:cs typeface="Calibri"/>
              </a:rPr>
              <a:t>expenditure as negative!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D7424-98BA-4067-BE1C-4F874393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Rubik Medium" panose="02000604000000020004" pitchFamily="2" charset="-79"/>
                <a:cs typeface="Rubik Medium" panose="02000604000000020004" pitchFamily="2" charset="-79"/>
              </a:rPr>
              <a:t>Period/Year</a:t>
            </a:r>
            <a:endParaRPr lang="en-GB" sz="5400" b="1" dirty="0"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A9D8AFD-364E-4D06-92CC-0D49D361C5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4430" y="2228087"/>
          <a:ext cx="6343140" cy="3948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65598">
                  <a:extLst>
                    <a:ext uri="{9D8B030D-6E8A-4147-A177-3AD203B41FA5}">
                      <a16:colId xmlns:a16="http://schemas.microsoft.com/office/drawing/2014/main" val="20042232"/>
                    </a:ext>
                  </a:extLst>
                </a:gridCol>
                <a:gridCol w="3377542">
                  <a:extLst>
                    <a:ext uri="{9D8B030D-6E8A-4147-A177-3AD203B41FA5}">
                      <a16:colId xmlns:a16="http://schemas.microsoft.com/office/drawing/2014/main" val="3253711488"/>
                    </a:ext>
                  </a:extLst>
                </a:gridCol>
              </a:tblGrid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Month / Year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Accounting System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3598772326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Aug 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01/2022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2006035343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Sep 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02/2022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2039679436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Oct 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03/2022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3163813190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Nov 2022</a:t>
                      </a:r>
                      <a:endParaRPr lang="en-GB" sz="14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04/2022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1739726266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Dec 2022</a:t>
                      </a:r>
                      <a:endParaRPr lang="en-GB" sz="14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05/2022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2557879059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Jan 2023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06/2022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4137902852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Feb 2023</a:t>
                      </a:r>
                      <a:endParaRPr lang="en-GB" sz="14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07/2022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937484507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Mar 2023</a:t>
                      </a:r>
                      <a:endParaRPr lang="en-GB" sz="14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08/2022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705533599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Apr 2023</a:t>
                      </a:r>
                      <a:endParaRPr lang="en-GB" sz="14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09/2022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1108584678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May 2023</a:t>
                      </a:r>
                      <a:endParaRPr lang="en-GB" sz="14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448852565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Jun 2023</a:t>
                      </a:r>
                      <a:endParaRPr lang="en-GB" sz="14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1826283109"/>
                  </a:ext>
                </a:extLst>
              </a:tr>
              <a:tr h="30376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Jul 2023</a:t>
                      </a:r>
                      <a:endParaRPr lang="en-GB" sz="140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12/2022</a:t>
                      </a:r>
                      <a:endParaRPr lang="en-GB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70605" marR="70605" marT="35302" marB="35302" anchor="ctr"/>
                </a:tc>
                <a:extLst>
                  <a:ext uri="{0D108BD9-81ED-4DB2-BD59-A6C34878D82A}">
                    <a16:rowId xmlns:a16="http://schemas.microsoft.com/office/drawing/2014/main" val="322885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0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DA59B-206E-BFA0-4F16-59CC2B44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91" y="1198418"/>
            <a:ext cx="3786843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Why do we work by Period/Year?</a:t>
            </a:r>
            <a:endParaRPr lang="en-GB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988B8-DCCB-930E-034C-9F0B42BBB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484" y="681037"/>
            <a:ext cx="6906491" cy="5857875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To reflect an accurate financial position of your club or society</a:t>
            </a:r>
            <a:endParaRPr lang="en-US"/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To ensure everything works by date “tax point”</a:t>
            </a:r>
            <a:endParaRPr lang="en-GB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Invoice/PRF must go in based on its date</a:t>
            </a:r>
            <a:endParaRPr lang="en-GB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Months get closed off! 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Once closed we do not post to that period</a:t>
            </a:r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If an Invoice is missed from a previous month it will appear in the next month</a:t>
            </a:r>
            <a:endParaRPr lang="en-GB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Roboto"/>
                <a:ea typeface="Roboto"/>
              </a:rPr>
              <a:t>This will not completely reflect the accurate position of your account</a:t>
            </a:r>
            <a:endParaRPr lang="en-GB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Please send all incoming Invoices/PRFs by end of the month (one week grace period) 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503E5-BF6D-AFBE-59AC-CD5A983E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66" y="1153572"/>
            <a:ext cx="3898900" cy="4461163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VAT </a:t>
            </a:r>
            <a:endParaRPr lang="en-GB" sz="960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0FF5-1710-E137-9D7C-0145D8AA1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452" y="1093390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oboto"/>
                <a:ea typeface="Roboto"/>
              </a:rPr>
              <a:t>VAT does not apply when it comes to clubs and societies (out of scope)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/>
                <a:ea typeface="Roboto"/>
              </a:rPr>
              <a:t>The SU acts as a “bank” for each club or society </a:t>
            </a:r>
            <a:r>
              <a:rPr lang="en-US" dirty="0">
                <a:latin typeface="Roboto"/>
                <a:ea typeface="Roboto"/>
                <a:cs typeface="Roboto"/>
              </a:rPr>
              <a:t>meaning that any income is not the SU’s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latin typeface="Roboto"/>
                <a:ea typeface="Roboto"/>
              </a:rPr>
              <a:t>We cannot reclaim any VAT on invoices from a club or society 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3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B2F54-D786-422C-99CB-EB27DD45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Rubik Medium" panose="02000604000000020004" pitchFamily="2" charset="-79"/>
                <a:cs typeface="Rubik Medium" panose="02000604000000020004" pitchFamily="2" charset="-79"/>
              </a:rPr>
              <a:t>Aims</a:t>
            </a:r>
            <a:endParaRPr lang="en-GB" b="1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3B6BA-A228-45DB-9CC7-88FED8E3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oboto"/>
                <a:ea typeface="Roboto"/>
                <a:cs typeface="Roboto"/>
              </a:rPr>
              <a:t>Understand Arts SU financial procedures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Understand the PRF and how to submit a PRF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Understand the Supplier Invoice Policy</a:t>
            </a:r>
          </a:p>
          <a:p>
            <a:r>
              <a:rPr lang="en-US" dirty="0">
                <a:latin typeface="Roboto"/>
                <a:ea typeface="Roboto"/>
              </a:rPr>
              <a:t>Understand how to submit an Invoice</a:t>
            </a:r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  <a:cs typeface="Roboto"/>
              </a:rPr>
              <a:t>Understand our financial year</a:t>
            </a:r>
          </a:p>
          <a:p>
            <a:r>
              <a:rPr lang="en-US" dirty="0">
                <a:latin typeface="Roboto"/>
                <a:ea typeface="Roboto"/>
                <a:cs typeface="Roboto"/>
              </a:rPr>
              <a:t>Time-frames for submissions</a:t>
            </a:r>
          </a:p>
        </p:txBody>
      </p:sp>
    </p:spTree>
    <p:extLst>
      <p:ext uri="{BB962C8B-B14F-4D97-AF65-F5344CB8AC3E}">
        <p14:creationId xmlns:p14="http://schemas.microsoft.com/office/powerpoint/2010/main" val="5770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734DC-D53D-9B89-5D3C-6F4C8E2B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6"/>
            <a:ext cx="3428635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ea typeface="Roboto" panose="02000000000000000000" pitchFamily="2" charset="0"/>
                <a:cs typeface="Rubik Medium" panose="02000604000000020004" pitchFamily="2" charset="-79"/>
              </a:rPr>
              <a:t>Important Information</a:t>
            </a:r>
            <a:endParaRPr lang="en-GB" dirty="0">
              <a:solidFill>
                <a:srgbClr val="FFFFFF"/>
              </a:solidFill>
              <a:latin typeface="Rubik Medium" panose="02000604000000020004" pitchFamily="2" charset="-79"/>
              <a:ea typeface="Roboto" panose="02000000000000000000" pitchFamily="2" charset="0"/>
              <a:cs typeface="Rubik Medium" panose="02000604000000020004" pitchFamily="2" charset="-79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8FB9-06DD-A4F7-05D4-43DB6C84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Roboto"/>
                <a:ea typeface="Roboto"/>
              </a:rPr>
              <a:t>All invoices and PRFs will be processed and paid within </a:t>
            </a:r>
            <a:r>
              <a:rPr lang="en-US" sz="2200" b="1" dirty="0">
                <a:latin typeface="Roboto"/>
                <a:ea typeface="Roboto"/>
              </a:rPr>
              <a:t>30 days </a:t>
            </a:r>
            <a:r>
              <a:rPr lang="en-US" sz="2200" dirty="0">
                <a:latin typeface="Roboto"/>
                <a:ea typeface="Roboto"/>
              </a:rPr>
              <a:t>of the SU receiving the </a:t>
            </a:r>
            <a:r>
              <a:rPr lang="en-US" sz="2200" b="1" dirty="0">
                <a:latin typeface="Roboto"/>
                <a:ea typeface="Roboto"/>
              </a:rPr>
              <a:t>completed</a:t>
            </a:r>
            <a:r>
              <a:rPr lang="en-US" sz="2200" dirty="0">
                <a:latin typeface="Roboto"/>
                <a:ea typeface="Roboto"/>
              </a:rPr>
              <a:t> documentation </a:t>
            </a:r>
          </a:p>
          <a:p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Any invoice that does not meet our Supplier Invoice Policy cannot be paid until updated/correct invoice is received</a:t>
            </a:r>
          </a:p>
          <a:p>
            <a:r>
              <a:rPr lang="en-US" sz="2200" dirty="0">
                <a:latin typeface="Roboto"/>
                <a:ea typeface="Roboto"/>
              </a:rPr>
              <a:t>PRF receipts/invoices older than 3 months will </a:t>
            </a:r>
            <a:r>
              <a:rPr lang="en-US" sz="2200" b="1" dirty="0">
                <a:latin typeface="Roboto"/>
                <a:ea typeface="Roboto"/>
              </a:rPr>
              <a:t>NOT </a:t>
            </a:r>
            <a:r>
              <a:rPr lang="en-US" sz="2200" dirty="0">
                <a:latin typeface="Roboto"/>
                <a:ea typeface="Roboto"/>
              </a:rPr>
              <a:t>be accepted 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Any receipt without all the correct information will not be accepted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767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B34D5-BEA5-43EF-8DD6-C27761D6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latin typeface="Roboto"/>
                <a:ea typeface="Roboto"/>
                <a:cs typeface="Rubik Medium"/>
              </a:rPr>
              <a:t>Where to find the financial documents</a:t>
            </a:r>
            <a:endParaRPr lang="en-GB" sz="4500" dirty="0">
              <a:latin typeface="Roboto" panose="02000000000000000000" pitchFamily="2" charset="0"/>
              <a:ea typeface="Roboto" panose="02000000000000000000" pitchFamily="2" charset="0"/>
              <a:cs typeface="Rubik Medium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4A55-1851-4C57-A51D-5D5F57BC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730" y="2625466"/>
            <a:ext cx="8955610" cy="3577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Roboto"/>
                <a:ea typeface="Roboto"/>
              </a:rPr>
              <a:t>You can find the following forms on the </a:t>
            </a:r>
            <a:r>
              <a:rPr lang="en-US" sz="2200" b="1" dirty="0">
                <a:latin typeface="Roboto"/>
                <a:ea typeface="Roboto"/>
              </a:rPr>
              <a:t>Committee Resources Page:</a:t>
            </a:r>
          </a:p>
          <a:p>
            <a:r>
              <a:rPr lang="en-US" sz="2200" dirty="0">
                <a:latin typeface="Roboto"/>
                <a:ea typeface="Roboto"/>
              </a:rPr>
              <a:t>Supplier Invoice Policy 22-23</a:t>
            </a:r>
            <a:endParaRPr lang="en-US" dirty="0"/>
          </a:p>
          <a:p>
            <a:r>
              <a:rPr lang="en-US" sz="2200" dirty="0">
                <a:latin typeface="Roboto"/>
                <a:ea typeface="Roboto"/>
              </a:rPr>
              <a:t>New Supplier Form</a:t>
            </a:r>
            <a:endParaRPr lang="en-US" dirty="0">
              <a:latin typeface="Roboto"/>
              <a:ea typeface="Roboto"/>
            </a:endParaRPr>
          </a:p>
          <a:p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</a:rPr>
              <a:t>Payment Request Form 22-23 (PRF)</a:t>
            </a:r>
          </a:p>
          <a:p>
            <a:r>
              <a:rPr lang="en-US" sz="2200" dirty="0">
                <a:latin typeface="Roboto"/>
                <a:ea typeface="Roboto"/>
              </a:rPr>
              <a:t>Invoice Template</a:t>
            </a:r>
          </a:p>
        </p:txBody>
      </p:sp>
    </p:spTree>
    <p:extLst>
      <p:ext uri="{BB962C8B-B14F-4D97-AF65-F5344CB8AC3E}">
        <p14:creationId xmlns:p14="http://schemas.microsoft.com/office/powerpoint/2010/main" val="40210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4BED0-9B20-EF32-264F-16AFE8E1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591344"/>
            <a:ext cx="3324727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Summary </a:t>
            </a:r>
            <a:endParaRPr lang="en-GB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3718-F336-8E3D-386A-96B5A095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oboto"/>
                <a:ea typeface="Roboto"/>
              </a:rPr>
              <a:t>Receipts and Invoices must be clear and understandable</a:t>
            </a:r>
            <a:endParaRPr lang="en-US" dirty="0">
              <a:latin typeface="Roboto"/>
              <a:ea typeface="Roboto"/>
              <a:cs typeface="Roboto"/>
            </a:endParaRPr>
          </a:p>
          <a:p>
            <a:r>
              <a:rPr lang="en-US" dirty="0">
                <a:latin typeface="Roboto"/>
                <a:ea typeface="Roboto"/>
              </a:rPr>
              <a:t>Download the new PRF for 22-23 from the Committee Resources Page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Always follow the Supplier Invoice Policy!</a:t>
            </a:r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/>
                <a:ea typeface="Roboto"/>
              </a:rPr>
              <a:t>Send all Invoices/PRFs within the month they are dated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B54B6-3E28-C1EE-2B56-D12CC5224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35" y="384482"/>
            <a:ext cx="6343530" cy="60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E04850-BE8D-9A9C-71C2-07BE5FC1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09" y="2314945"/>
            <a:ext cx="7257582" cy="22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9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332C4E-EFFC-823F-052D-2E6A0A9F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123" y="1247586"/>
            <a:ext cx="3400355" cy="4362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BA39F8-BBA1-6601-DAD4-D80DAB31E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478" y="1359997"/>
            <a:ext cx="3036207" cy="4138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1654A-D0BB-4108-7BE7-948F8707DE59}"/>
              </a:ext>
            </a:extLst>
          </p:cNvPr>
          <p:cNvSpPr txBox="1"/>
          <p:nvPr/>
        </p:nvSpPr>
        <p:spPr>
          <a:xfrm>
            <a:off x="6183883" y="755539"/>
            <a:ext cx="263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Receipt 1 – Sainsbury’s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0B461-37FE-74F4-484F-6597CA199769}"/>
              </a:ext>
            </a:extLst>
          </p:cNvPr>
          <p:cNvSpPr txBox="1"/>
          <p:nvPr/>
        </p:nvSpPr>
        <p:spPr>
          <a:xfrm>
            <a:off x="9385808" y="755539"/>
            <a:ext cx="263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Receipt 2 – Waitrose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F238E-CD23-5D36-DA5D-A068D6567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58" y="268422"/>
            <a:ext cx="4894093" cy="63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2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F5288-E8E7-654B-52A0-EAB12E05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How to submit a Payment Request Form</a:t>
            </a:r>
            <a:endParaRPr lang="en-GB" sz="5400">
              <a:solidFill>
                <a:srgbClr val="FFFFFF"/>
              </a:solidFill>
              <a:latin typeface="Rubik Medium" panose="02000604000000020004" pitchFamily="2" charset="-79"/>
              <a:cs typeface="Rubik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1462-C993-4AED-DA9A-F975B3ED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87860"/>
            <a:ext cx="4428673" cy="21717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2000" b="1" dirty="0"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1800" b="1" dirty="0">
                <a:latin typeface="Roboto"/>
                <a:ea typeface="Roboto"/>
                <a:cs typeface="Roboto"/>
              </a:rPr>
              <a:t>Step 1</a:t>
            </a:r>
            <a:endParaRPr lang="en-US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Roboto"/>
                <a:ea typeface="Roboto"/>
              </a:rPr>
              <a:t> Complete the Payment Request Form (PRF) </a:t>
            </a:r>
            <a:endPara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r>
              <a:rPr lang="en-US" sz="1800" dirty="0">
                <a:latin typeface="Roboto"/>
                <a:ea typeface="Roboto"/>
              </a:rPr>
              <a:t>Clear description (what and why)</a:t>
            </a:r>
            <a:endParaRPr lang="en-US" sz="1800" dirty="0">
              <a:latin typeface="Roboto"/>
              <a:ea typeface="Roboto"/>
              <a:cs typeface="Roboto"/>
            </a:endParaRPr>
          </a:p>
          <a:p>
            <a:pPr lvl="1"/>
            <a:r>
              <a:rPr lang="en-US" sz="1800" dirty="0">
                <a:latin typeface="Roboto"/>
                <a:ea typeface="Roboto"/>
              </a:rPr>
              <a:t>Bank details – try to use the same details</a:t>
            </a:r>
            <a:endParaRPr lang="en-US" sz="1800" dirty="0">
              <a:latin typeface="Roboto"/>
              <a:ea typeface="Roboto"/>
              <a:cs typeface="Roboto"/>
            </a:endParaRPr>
          </a:p>
          <a:p>
            <a:endParaRPr lang="en-US" sz="1800" dirty="0">
              <a:latin typeface="Roboto"/>
              <a:ea typeface="Roboto"/>
            </a:endParaRPr>
          </a:p>
          <a:p>
            <a:endParaRPr lang="en-US" sz="2000" b="1" dirty="0">
              <a:latin typeface="Roboto"/>
              <a:ea typeface="Calibri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CE91D-2908-AE55-BFE3-A8BE37AE4419}"/>
              </a:ext>
            </a:extLst>
          </p:cNvPr>
          <p:cNvSpPr txBox="1"/>
          <p:nvPr/>
        </p:nvSpPr>
        <p:spPr>
          <a:xfrm>
            <a:off x="7960178" y="2530928"/>
            <a:ext cx="3279321" cy="857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13B31-EBD2-E3C5-07E2-6E56F21654C8}"/>
              </a:ext>
            </a:extLst>
          </p:cNvPr>
          <p:cNvSpPr txBox="1"/>
          <p:nvPr/>
        </p:nvSpPr>
        <p:spPr>
          <a:xfrm>
            <a:off x="4263571" y="2358571"/>
            <a:ext cx="3973285" cy="36174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latin typeface="Roboto"/>
                <a:ea typeface="+mn-lt"/>
                <a:cs typeface="+mn-lt"/>
              </a:rPr>
              <a:t>Step 2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latin typeface="Roboto"/>
                <a:ea typeface="+mn-lt"/>
                <a:cs typeface="+mn-lt"/>
              </a:rPr>
              <a:t>Email your Treasurer the completed PRF with a copy of your receipt(s)</a:t>
            </a:r>
            <a:endParaRPr lang="en-US">
              <a:latin typeface="Roboto"/>
              <a:ea typeface="Roboto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>
                <a:latin typeface="Roboto"/>
                <a:ea typeface="+mn-lt"/>
                <a:cs typeface="+mn-lt"/>
              </a:rPr>
              <a:t>Please don’t attach an image but a PDF (Print to PDF). This helps avoid issues with picture size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>
                <a:latin typeface="Roboto"/>
                <a:ea typeface="+mn-lt"/>
                <a:cs typeface="+mn-lt"/>
              </a:rPr>
              <a:t>Order your receipts to match the PRF. </a:t>
            </a:r>
            <a:r>
              <a:rPr lang="en-US" b="1" dirty="0">
                <a:latin typeface="Roboto"/>
                <a:ea typeface="+mn-lt"/>
                <a:cs typeface="+mn-lt"/>
              </a:rPr>
              <a:t>It will be reviewed multiple times.</a:t>
            </a:r>
            <a:r>
              <a:rPr lang="en-US" dirty="0">
                <a:latin typeface="Roboto"/>
                <a:ea typeface="+mn-lt"/>
                <a:cs typeface="+mn-lt"/>
              </a:rPr>
              <a:t> Make sure that they are in a clear order to ensure it gets paid quickly</a:t>
            </a:r>
          </a:p>
          <a:p>
            <a:pPr algn="l"/>
            <a:endParaRPr lang="en-US" dirty="0">
              <a:latin typeface="Roboto"/>
              <a:ea typeface="Roboto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2B2B9-D5F1-0E8E-9448-1CCBCF128AFA}"/>
              </a:ext>
            </a:extLst>
          </p:cNvPr>
          <p:cNvSpPr txBox="1"/>
          <p:nvPr/>
        </p:nvSpPr>
        <p:spPr>
          <a:xfrm>
            <a:off x="8459107" y="2276928"/>
            <a:ext cx="3732891" cy="4614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Roboto"/>
                <a:ea typeface="+mn-lt"/>
                <a:cs typeface="+mn-lt"/>
              </a:rPr>
              <a:t>Step 3 </a:t>
            </a:r>
            <a:endParaRPr lang="en-US" b="1" dirty="0">
              <a:latin typeface="Roboto"/>
              <a:cs typeface="Calibri"/>
            </a:endParaRPr>
          </a:p>
          <a:p>
            <a:r>
              <a:rPr lang="en-US" dirty="0">
                <a:latin typeface="Roboto"/>
                <a:ea typeface="+mn-lt"/>
                <a:cs typeface="+mn-lt"/>
              </a:rPr>
              <a:t>Treasurer will sign the PRF and email it to their Coordinator – Megan (societies) and Charlotte (sports clubs)</a:t>
            </a:r>
            <a:endParaRPr lang="en-US"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>
                <a:latin typeface="Roboto"/>
                <a:ea typeface="+mn-lt"/>
                <a:cs typeface="+mn-lt"/>
              </a:rPr>
              <a:t>If the Treasurer is the one who has made the purchase and completed the PRF, please send the PRF and receipt(s) to the President  to sign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Roboto"/>
                <a:ea typeface="+mn-lt"/>
                <a:cs typeface="+mn-lt"/>
              </a:rPr>
              <a:t>President will send the completed PRF back to the Treasurer to send to their Coordinator</a:t>
            </a:r>
            <a:endParaRPr lang="en-US">
              <a:latin typeface="Roboto"/>
              <a:ea typeface="Roboto"/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latin typeface="Roboto"/>
              <a:ea typeface="Roboto"/>
              <a:cs typeface="Calibri" panose="020F0502020204030204"/>
            </a:endParaRPr>
          </a:p>
          <a:p>
            <a:endParaRPr lang="en-US" dirty="0">
              <a:latin typeface="Roboto"/>
              <a:ea typeface="Roboto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1479C-BD51-49AC-00FE-F2998A5BD3D6}"/>
              </a:ext>
            </a:extLst>
          </p:cNvPr>
          <p:cNvSpPr txBox="1"/>
          <p:nvPr/>
        </p:nvSpPr>
        <p:spPr>
          <a:xfrm>
            <a:off x="3252107" y="1719034"/>
            <a:ext cx="117565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/>
                <a:ea typeface="+mn-lt"/>
                <a:cs typeface="+mn-lt"/>
              </a:rPr>
              <a:t>Agree the purchase with your treasurer prior to making it!</a:t>
            </a:r>
            <a:endParaRPr lang="en-US" dirty="0">
              <a:solidFill>
                <a:schemeClr val="bg1"/>
              </a:solidFill>
              <a:latin typeface="Roboto"/>
              <a:ea typeface="Roboto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7B2E10-D461-6280-30C6-51B15D7C2775}"/>
              </a:ext>
            </a:extLst>
          </p:cNvPr>
          <p:cNvSpPr/>
          <p:nvPr/>
        </p:nvSpPr>
        <p:spPr>
          <a:xfrm>
            <a:off x="78014" y="4269015"/>
            <a:ext cx="4444999" cy="16056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52F65-1FD0-4931-A87A-7EB6E7FC10E8}"/>
              </a:ext>
            </a:extLst>
          </p:cNvPr>
          <p:cNvSpPr txBox="1"/>
          <p:nvPr/>
        </p:nvSpPr>
        <p:spPr>
          <a:xfrm>
            <a:off x="199570" y="4603749"/>
            <a:ext cx="42046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/>
                <a:ea typeface="+mn-lt"/>
                <a:cs typeface="+mn-lt"/>
              </a:rPr>
              <a:t>ALL FINANCIAL DOCUMENTS MUST BE SENT FROM THE TREASURER TO THEIR COORDINATOR!</a:t>
            </a:r>
            <a:endParaRPr lang="en-US">
              <a:solidFill>
                <a:schemeClr val="bg1"/>
              </a:solidFill>
              <a:latin typeface="Roboto"/>
              <a:ea typeface="+mn-lt"/>
              <a:cs typeface="+mn-lt"/>
            </a:endParaRPr>
          </a:p>
          <a:p>
            <a:pPr algn="l"/>
            <a:endParaRPr lang="en-US" dirty="0">
              <a:latin typeface="Roboto"/>
              <a:ea typeface="Robo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3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Ensure your PRFs and receipts are...</a:t>
            </a:r>
            <a:endParaRPr lang="en-US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A93B-D759-4DA3-116D-66EFDCAD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Clear and understandable 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The PRFs </a:t>
            </a:r>
            <a:r>
              <a:rPr lang="en-US" b="1" dirty="0">
                <a:latin typeface="Roboto"/>
                <a:ea typeface="Roboto"/>
              </a:rPr>
              <a:t>must </a:t>
            </a:r>
            <a:r>
              <a:rPr lang="en-US" dirty="0">
                <a:latin typeface="Roboto"/>
                <a:ea typeface="Roboto"/>
              </a:rPr>
              <a:t>be in Excel format</a:t>
            </a:r>
            <a:endParaRPr lang="en-US" b="1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Receipt PDFs must be clearly labelled 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b="1" dirty="0">
                <a:latin typeface="Roboto"/>
                <a:ea typeface="Roboto"/>
              </a:rPr>
              <a:t>Remember </a:t>
            </a:r>
            <a:r>
              <a:rPr lang="en-US" dirty="0">
                <a:latin typeface="Roboto"/>
                <a:ea typeface="Roboto"/>
              </a:rPr>
              <a:t>your bank details</a:t>
            </a:r>
            <a:endParaRPr lang="en-US" b="1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Under £50!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Roboto"/>
                <a:ea typeface="Roboto"/>
              </a:rPr>
              <a:t>Sent in the same month the purchase was made</a:t>
            </a:r>
            <a:endParaRPr lang="en-US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36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84C28E-F857-B311-492E-DE3BFBB6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32217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969B5E-846D-A8F7-687E-2AFEFDFE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42" y="0"/>
            <a:ext cx="532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8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6755F-D7DF-88BA-42BF-83944E71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Rubik Medium" panose="02000604000000020004" pitchFamily="2" charset="-79"/>
                <a:cs typeface="Rubik Medium"/>
              </a:rPr>
              <a:t>Invoice Requirements</a:t>
            </a:r>
            <a:endParaRPr lang="en-US" sz="5400" dirty="0">
              <a:solidFill>
                <a:srgbClr val="FFFFFF"/>
              </a:solidFill>
              <a:latin typeface="Rubik Medium" panose="02000604000000020004" pitchFamily="2" charset="-79"/>
              <a:cs typeface="Rubik Medium" panose="02000604000000020004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A93B-D759-4DA3-116D-66EFDCAD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6630722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200" b="1" dirty="0">
                <a:ea typeface="+mn-lt"/>
                <a:cs typeface="+mn-lt"/>
              </a:rPr>
              <a:t>Follow the Supplier Invoice Policy 22-23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</a:rPr>
              <a:t>Correct Name and Address – this must include</a:t>
            </a:r>
            <a:r>
              <a:rPr lang="en-US" sz="2200" b="1" dirty="0">
                <a:latin typeface="Roboto"/>
                <a:ea typeface="Roboto"/>
              </a:rPr>
              <a:t> </a:t>
            </a:r>
            <a:r>
              <a:rPr lang="en-US" sz="2200" dirty="0">
                <a:latin typeface="Roboto"/>
                <a:ea typeface="Roboto"/>
              </a:rPr>
              <a:t>the Students’ Union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  <a:cs typeface="Roboto"/>
              </a:rPr>
              <a:t>Invoice No.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  <a:cs typeface="Roboto"/>
              </a:rPr>
              <a:t>Bank details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457200" indent="-457200">
              <a:buAutoNum type="arabicPeriod"/>
            </a:pPr>
            <a:r>
              <a:rPr lang="en-US" sz="2200" dirty="0">
                <a:latin typeface="Roboto"/>
                <a:ea typeface="Roboto"/>
                <a:cs typeface="Roboto"/>
              </a:rPr>
              <a:t>Name of Supplier</a:t>
            </a: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Roboto"/>
                <a:ea typeface="Roboto"/>
                <a:cs typeface="Roboto"/>
              </a:rPr>
              <a:t>Company Registration Number or </a:t>
            </a:r>
            <a:r>
              <a:rPr lang="en-GB" sz="2200" dirty="0">
                <a:latin typeface="Roboto"/>
                <a:ea typeface="+mn-lt"/>
                <a:cs typeface="+mn-lt"/>
              </a:rPr>
              <a:t>Self-employed tax statement</a:t>
            </a:r>
          </a:p>
          <a:p>
            <a:endParaRPr lang="en-GB" sz="2200" b="1" dirty="0">
              <a:latin typeface="Roboto"/>
              <a:ea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46D2C-662F-3D58-3C9E-8043E4BEC51C}"/>
              </a:ext>
            </a:extLst>
          </p:cNvPr>
          <p:cNvSpPr txBox="1"/>
          <p:nvPr/>
        </p:nvSpPr>
        <p:spPr>
          <a:xfrm>
            <a:off x="8688878" y="2430059"/>
            <a:ext cx="2769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</a:rPr>
              <a:t>The University of The Arts Students’ Union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272 High Holborn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London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WC1V 7EY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C836D5C-55BD-7F26-1C02-67494C829B7B}"/>
              </a:ext>
            </a:extLst>
          </p:cNvPr>
          <p:cNvSpPr/>
          <p:nvPr/>
        </p:nvSpPr>
        <p:spPr>
          <a:xfrm>
            <a:off x="6559296" y="2941754"/>
            <a:ext cx="1886856" cy="489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DD1A4-4A6C-E0FF-D81C-CFB49DDC6C4D}"/>
              </a:ext>
            </a:extLst>
          </p:cNvPr>
          <p:cNvSpPr txBox="1"/>
          <p:nvPr/>
        </p:nvSpPr>
        <p:spPr>
          <a:xfrm>
            <a:off x="8277376" y="4461328"/>
            <a:ext cx="398598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Roboto"/>
                <a:ea typeface="Roboto"/>
              </a:rPr>
              <a:t>I am registered as self-employed either in the UK with HM Revenue &amp; Customs (HMRC), or in the country where I reside, and as such am responsible for paying my own tax and national insurance contributions.</a:t>
            </a:r>
            <a:endParaRPr lang="en-US" dirty="0">
              <a:latin typeface="Roboto"/>
              <a:ea typeface="Roboto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8059F23-880B-719A-8FAB-A60639E7B195}"/>
              </a:ext>
            </a:extLst>
          </p:cNvPr>
          <p:cNvSpPr/>
          <p:nvPr/>
        </p:nvSpPr>
        <p:spPr>
          <a:xfrm>
            <a:off x="7554129" y="5000967"/>
            <a:ext cx="598714" cy="48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F088B6"/>
      </a:dk2>
      <a:lt2>
        <a:srgbClr val="E7E6E6"/>
      </a:lt2>
      <a:accent1>
        <a:srgbClr val="E04975"/>
      </a:accent1>
      <a:accent2>
        <a:srgbClr val="F088B6"/>
      </a:accent2>
      <a:accent3>
        <a:srgbClr val="F18445"/>
      </a:accent3>
      <a:accent4>
        <a:srgbClr val="FED911"/>
      </a:accent4>
      <a:accent5>
        <a:srgbClr val="98C21D"/>
      </a:accent5>
      <a:accent6>
        <a:srgbClr val="1480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D7629B882934484B2D5CD09562E01" ma:contentTypeVersion="16" ma:contentTypeDescription="Create a new document." ma:contentTypeScope="" ma:versionID="df6da0470904702f9b3f137feb98d9d4">
  <xsd:schema xmlns:xsd="http://www.w3.org/2001/XMLSchema" xmlns:xs="http://www.w3.org/2001/XMLSchema" xmlns:p="http://schemas.microsoft.com/office/2006/metadata/properties" xmlns:ns1="http://schemas.microsoft.com/sharepoint/v3" xmlns:ns2="db23b8eb-e1da-4c80-a347-410987ba9435" xmlns:ns3="968a7d6f-f041-4bde-880b-c2fa6bc76075" targetNamespace="http://schemas.microsoft.com/office/2006/metadata/properties" ma:root="true" ma:fieldsID="d0932bc57844863c574c8aa67eb94e25" ns1:_="" ns2:_="" ns3:_="">
    <xsd:import namespace="http://schemas.microsoft.com/sharepoint/v3"/>
    <xsd:import namespace="db23b8eb-e1da-4c80-a347-410987ba9435"/>
    <xsd:import namespace="968a7d6f-f041-4bde-880b-c2fa6bc760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RecDate" minOccurs="0"/>
                <xsd:element ref="ns2:_Flow_SignoffStatu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b8eb-e1da-4c80-a347-410987ba94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RecDate" ma:index="20" nillable="true" ma:displayName="Document Date" ma:format="DateOnly" ma:internalName="RecDate">
      <xsd:simpleType>
        <xsd:restriction base="dms:DateTime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a7d6f-f041-4bde-880b-c2fa6bc76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RecDate xmlns="db23b8eb-e1da-4c80-a347-410987ba9435" xsi:nil="true"/>
    <_Flow_SignoffStatus xmlns="db23b8eb-e1da-4c80-a347-410987ba9435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02EDF4-D504-420D-88E4-D4D8F7920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23b8eb-e1da-4c80-a347-410987ba9435"/>
    <ds:schemaRef ds:uri="968a7d6f-f041-4bde-880b-c2fa6bc76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545CF4-D0FE-4646-A685-F470F1F0E7A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b23b8eb-e1da-4c80-a347-410987ba9435"/>
  </ds:schemaRefs>
</ds:datastoreItem>
</file>

<file path=customXml/itemProps3.xml><?xml version="1.0" encoding="utf-8"?>
<ds:datastoreItem xmlns:ds="http://schemas.openxmlformats.org/officeDocument/2006/customXml" ds:itemID="{F7E8698A-C27A-4DA8-9DD8-17925A783B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724</Words>
  <Application>Microsoft Office PowerPoint</Application>
  <PresentationFormat>Widescreen</PresentationFormat>
  <Paragraphs>123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Finance Training Sports Clubs and Societies </vt:lpstr>
      <vt:lpstr>Aims</vt:lpstr>
      <vt:lpstr>PowerPoint Presentation</vt:lpstr>
      <vt:lpstr>PowerPoint Presentation</vt:lpstr>
      <vt:lpstr>PowerPoint Presentation</vt:lpstr>
      <vt:lpstr>How to submit a Payment Request Form</vt:lpstr>
      <vt:lpstr>Ensure your PRFs and receipts are...</vt:lpstr>
      <vt:lpstr>PowerPoint Presentation</vt:lpstr>
      <vt:lpstr>Invoice Requirements</vt:lpstr>
      <vt:lpstr>PowerPoint Presentation</vt:lpstr>
      <vt:lpstr>PowerPoint Presentation</vt:lpstr>
      <vt:lpstr>Submitting an Invoice</vt:lpstr>
      <vt:lpstr>Allocating your purchase</vt:lpstr>
      <vt:lpstr>Private and Grant Account</vt:lpstr>
      <vt:lpstr>PowerPoint Presentation</vt:lpstr>
      <vt:lpstr>PowerPoint Presentation</vt:lpstr>
      <vt:lpstr>Period/Year</vt:lpstr>
      <vt:lpstr>Why do we work by Period/Year?</vt:lpstr>
      <vt:lpstr>VAT </vt:lpstr>
      <vt:lpstr>Important Information</vt:lpstr>
      <vt:lpstr>Where to find the financial documents</vt:lpstr>
      <vt:lpstr>Summary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21/22</dc:title>
  <dc:creator>Natasha Reissner</dc:creator>
  <cp:lastModifiedBy>Natasha Reissner</cp:lastModifiedBy>
  <cp:revision>564</cp:revision>
  <dcterms:created xsi:type="dcterms:W3CDTF">2021-10-04T15:05:30Z</dcterms:created>
  <dcterms:modified xsi:type="dcterms:W3CDTF">2022-09-22T10:35:58Z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0x01010045AD7629B882934484B2D5CD09562E01</vt:lpwstr>
  </property>
</Properties>
</file>